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59" r:id="rId2"/>
    <p:sldId id="263" r:id="rId3"/>
    <p:sldId id="265" r:id="rId4"/>
    <p:sldId id="264" r:id="rId5"/>
    <p:sldId id="258" r:id="rId6"/>
    <p:sldId id="260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ocument guide" id="{DA817775-2A68-42E4-99DD-3DBB1655C802}">
          <p14:sldIdLst>
            <p14:sldId id="259"/>
          </p14:sldIdLst>
        </p14:section>
        <p14:section name="[GrThe]App intro page" id="{2395D792-8724-45E8-81EE-3874B1A4A073}">
          <p14:sldIdLst>
            <p14:sldId id="263"/>
          </p14:sldIdLst>
        </p14:section>
        <p14:section name="[GrThe]SmartHub scanner page" id="{1FCD1A09-76A8-48BC-9964-8B9E9B929DA5}">
          <p14:sldIdLst>
            <p14:sldId id="265"/>
            <p14:sldId id="264"/>
          </p14:sldIdLst>
        </p14:section>
        <p14:section name="[OrThe]SmartHub scanner page" id="{EF034B04-1F63-47AD-A91B-EA22F7AF4FF8}">
          <p14:sldIdLst>
            <p14:sldId id="258"/>
            <p14:sldId id="260"/>
          </p14:sldIdLst>
        </p14:section>
        <p14:section name="[OrThe]Hubs manager page" id="{E4809950-68D3-432B-B14B-C088E86E98E4}">
          <p14:sldIdLst>
            <p14:sldId id="26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8C153"/>
    <a:srgbClr val="9ED294"/>
    <a:srgbClr val="61DDBC"/>
    <a:srgbClr val="35BA9B"/>
    <a:srgbClr val="50A294"/>
    <a:srgbClr val="A1D5BF"/>
    <a:srgbClr val="47492D"/>
    <a:srgbClr val="D5DC87"/>
    <a:srgbClr val="9FDBC2"/>
    <a:srgbClr val="FAB5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86" autoAdjust="0"/>
    <p:restoredTop sz="92624" autoAdjust="0"/>
  </p:normalViewPr>
  <p:slideViewPr>
    <p:cSldViewPr snapToGrid="0">
      <p:cViewPr varScale="1">
        <p:scale>
          <a:sx n="100" d="100"/>
          <a:sy n="100" d="100"/>
        </p:scale>
        <p:origin x="162" y="9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856464-858E-48C2-9984-EB35482CA7FB}" type="datetimeFigureOut">
              <a:rPr lang="en-US" smtClean="0"/>
              <a:t>6/19/2021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13EA05-004A-4B63-910E-3B6886331A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4521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13EA05-004A-4B63-910E-3B6886331A8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1850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13EA05-004A-4B63-910E-3B6886331A8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3732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13EA05-004A-4B63-910E-3B6886331A8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31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13EA05-004A-4B63-910E-3B6886331A8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7859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13EA05-004A-4B63-910E-3B6886331A8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0968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13EA05-004A-4B63-910E-3B6886331A8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6998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8B9F46-FCC4-4886-B5F0-9EB82C32D6EB}" type="datetimeFigureOut">
              <a:rPr lang="en-US" smtClean="0"/>
              <a:t>6/19/2021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4F372B-5967-4AED-B949-419F583C87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2616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8B9F46-FCC4-4886-B5F0-9EB82C32D6EB}" type="datetimeFigureOut">
              <a:rPr lang="en-US" smtClean="0"/>
              <a:t>6/19/2021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4F372B-5967-4AED-B949-419F583C87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47209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8B9F46-FCC4-4886-B5F0-9EB82C32D6EB}" type="datetimeFigureOut">
              <a:rPr lang="en-US" smtClean="0"/>
              <a:t>6/19/2021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4F372B-5967-4AED-B949-419F583C87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6064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8B9F46-FCC4-4886-B5F0-9EB82C32D6EB}" type="datetimeFigureOut">
              <a:rPr lang="en-US" smtClean="0"/>
              <a:t>6/19/2021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4F372B-5967-4AED-B949-419F583C87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2123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8B9F46-FCC4-4886-B5F0-9EB82C32D6EB}" type="datetimeFigureOut">
              <a:rPr lang="en-US" smtClean="0"/>
              <a:t>6/19/2021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4F372B-5967-4AED-B949-419F583C87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0734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8B9F46-FCC4-4886-B5F0-9EB82C32D6EB}" type="datetimeFigureOut">
              <a:rPr lang="en-US" smtClean="0"/>
              <a:t>6/19/2021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4F372B-5967-4AED-B949-419F583C87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7919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8B9F46-FCC4-4886-B5F0-9EB82C32D6EB}" type="datetimeFigureOut">
              <a:rPr lang="en-US" smtClean="0"/>
              <a:t>6/19/2021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4F372B-5967-4AED-B949-419F583C87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4679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8B9F46-FCC4-4886-B5F0-9EB82C32D6EB}" type="datetimeFigureOut">
              <a:rPr lang="en-US" smtClean="0"/>
              <a:t>6/19/2021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4F372B-5967-4AED-B949-419F583C87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87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8B9F46-FCC4-4886-B5F0-9EB82C32D6EB}" type="datetimeFigureOut">
              <a:rPr lang="en-US" smtClean="0"/>
              <a:t>6/19/2021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4F372B-5967-4AED-B949-419F583C87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7583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8B9F46-FCC4-4886-B5F0-9EB82C32D6EB}" type="datetimeFigureOut">
              <a:rPr lang="en-US" smtClean="0"/>
              <a:t>6/19/2021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4F372B-5967-4AED-B949-419F583C87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7473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8B9F46-FCC4-4886-B5F0-9EB82C32D6EB}" type="datetimeFigureOut">
              <a:rPr lang="en-US" smtClean="0"/>
              <a:t>6/19/2021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4F372B-5967-4AED-B949-419F583C87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8213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8B9F46-FCC4-4886-B5F0-9EB82C32D6EB}" type="datetimeFigureOut">
              <a:rPr lang="en-US" smtClean="0"/>
              <a:t>6/19/2021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4F372B-5967-4AED-B949-419F583C87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5516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gi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8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4.pn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11.gif"/><Relationship Id="rId5" Type="http://schemas.openxmlformats.org/officeDocument/2006/relationships/image" Target="../media/image2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4" Type="http://schemas.openxmlformats.org/officeDocument/2006/relationships/image" Target="../media/image1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6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4.png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19.gif"/><Relationship Id="rId5" Type="http://schemas.openxmlformats.org/officeDocument/2006/relationships/image" Target="../media/image2.png"/><Relationship Id="rId15" Type="http://schemas.openxmlformats.org/officeDocument/2006/relationships/image" Target="../media/image23.png"/><Relationship Id="rId10" Type="http://schemas.openxmlformats.org/officeDocument/2006/relationships/image" Target="../media/image18.png"/><Relationship Id="rId4" Type="http://schemas.openxmlformats.org/officeDocument/2006/relationships/image" Target="../media/image1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8.png"/><Relationship Id="rId18" Type="http://schemas.openxmlformats.org/officeDocument/2006/relationships/image" Target="../media/image33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27.png"/><Relationship Id="rId17" Type="http://schemas.openxmlformats.org/officeDocument/2006/relationships/image" Target="../media/image32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21.png"/><Relationship Id="rId5" Type="http://schemas.openxmlformats.org/officeDocument/2006/relationships/image" Target="../media/image3.png"/><Relationship Id="rId15" Type="http://schemas.openxmlformats.org/officeDocument/2006/relationships/image" Target="../media/image30.png"/><Relationship Id="rId10" Type="http://schemas.openxmlformats.org/officeDocument/2006/relationships/image" Target="../media/image26.png"/><Relationship Id="rId4" Type="http://schemas.openxmlformats.org/officeDocument/2006/relationships/image" Target="../media/image2.png"/><Relationship Id="rId9" Type="http://schemas.openxmlformats.org/officeDocument/2006/relationships/image" Target="../media/image25.png"/><Relationship Id="rId1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62000" y="457200"/>
            <a:ext cx="9677400" cy="5429250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904875" y="561975"/>
            <a:ext cx="1596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Reading guide:</a:t>
            </a:r>
            <a:endParaRPr lang="en-US" b="1"/>
          </a:p>
        </p:txBody>
      </p:sp>
      <p:sp>
        <p:nvSpPr>
          <p:cNvPr id="6" name="TextBox 5"/>
          <p:cNvSpPr txBox="1"/>
          <p:nvPr/>
        </p:nvSpPr>
        <p:spPr>
          <a:xfrm>
            <a:off x="1010287" y="989291"/>
            <a:ext cx="6929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smtClean="0"/>
              <a:t>Index:</a:t>
            </a:r>
          </a:p>
        </p:txBody>
      </p:sp>
      <p:sp>
        <p:nvSpPr>
          <p:cNvPr id="7" name="Rectangle 6"/>
          <p:cNvSpPr/>
          <p:nvPr/>
        </p:nvSpPr>
        <p:spPr>
          <a:xfrm>
            <a:off x="2356442" y="1123713"/>
            <a:ext cx="672654" cy="13251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162300" y="1036082"/>
            <a:ext cx="50097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altLang="en-US" sz="1400" smtClean="0">
                <a:solidFill>
                  <a:schemeClr val="accent1">
                    <a:lumMod val="75000"/>
                  </a:schemeClr>
                </a:solidFill>
                <a:latin typeface="inherit"/>
              </a:rPr>
              <a:t>Ratio between </a:t>
            </a:r>
            <a:r>
              <a:rPr lang="en-US" altLang="en-US" sz="1400">
                <a:solidFill>
                  <a:schemeClr val="accent1">
                    <a:lumMod val="75000"/>
                  </a:schemeClr>
                </a:solidFill>
                <a:latin typeface="inherit"/>
              </a:rPr>
              <a:t>the size of the object to the size of the screen</a:t>
            </a:r>
            <a:r>
              <a:rPr lang="en-US" altLang="en-US" sz="1400">
                <a:solidFill>
                  <a:schemeClr val="accent1">
                    <a:lumMod val="75000"/>
                  </a:schemeClr>
                </a:solidFill>
              </a:rPr>
              <a:t> </a:t>
            </a:r>
            <a:endParaRPr lang="en-US" altLang="en-US" sz="140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356442" y="1448635"/>
            <a:ext cx="672654" cy="13251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6">
                    <a:lumMod val="75000"/>
                  </a:schemeClr>
                </a:solidFill>
              </a:ln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162300" y="1361004"/>
            <a:ext cx="15581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altLang="en-US" sz="1400">
                <a:solidFill>
                  <a:schemeClr val="accent2">
                    <a:lumMod val="75000"/>
                  </a:schemeClr>
                </a:solidFill>
                <a:latin typeface="inherit"/>
              </a:rPr>
              <a:t>A particular value</a:t>
            </a:r>
            <a:endParaRPr lang="en-US" altLang="en-US" sz="1400">
              <a:solidFill>
                <a:schemeClr val="accent2">
                  <a:lumMod val="7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356683" y="1770741"/>
            <a:ext cx="672654" cy="13251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6">
                    <a:lumMod val="75000"/>
                  </a:schemeClr>
                </a:solidFill>
              </a:ln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162299" y="1683111"/>
            <a:ext cx="19367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altLang="en-US" sz="1400" smtClean="0">
                <a:solidFill>
                  <a:schemeClr val="accent6">
                    <a:lumMod val="75000"/>
                  </a:schemeClr>
                </a:solidFill>
                <a:latin typeface="inherit"/>
              </a:rPr>
              <a:t>Dimension </a:t>
            </a:r>
            <a:r>
              <a:rPr lang="en-US" altLang="en-US" sz="1400">
                <a:solidFill>
                  <a:schemeClr val="accent6">
                    <a:lumMod val="75000"/>
                  </a:schemeClr>
                </a:solidFill>
                <a:latin typeface="inherit"/>
              </a:rPr>
              <a:t>in inch unit</a:t>
            </a:r>
            <a:endParaRPr lang="en-US" altLang="en-US" sz="140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10287" y="3342859"/>
            <a:ext cx="10624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smtClean="0"/>
              <a:t>Acronyms: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162299" y="3358247"/>
            <a:ext cx="52998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altLang="en-US" sz="1400" smtClean="0">
                <a:latin typeface="inherit"/>
              </a:rPr>
              <a:t>Width and Height ratio, calculate by actual dimension in inch unit</a:t>
            </a:r>
            <a:endParaRPr lang="en-US" altLang="en-US" sz="1400">
              <a:latin typeface="Arial" panose="020B060402020202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320981" y="3358247"/>
            <a:ext cx="5341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altLang="en-US" sz="1400" smtClean="0">
                <a:solidFill>
                  <a:schemeClr val="accent2">
                    <a:lumMod val="75000"/>
                  </a:schemeClr>
                </a:solidFill>
                <a:latin typeface="inherit"/>
              </a:rPr>
              <a:t>W/H</a:t>
            </a:r>
            <a:endParaRPr lang="en-US" altLang="en-US" sz="1400">
              <a:solidFill>
                <a:schemeClr val="accent2">
                  <a:lumMod val="7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320981" y="3651749"/>
            <a:ext cx="4138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altLang="en-US" sz="1400" smtClean="0">
                <a:solidFill>
                  <a:schemeClr val="accent2">
                    <a:lumMod val="75000"/>
                  </a:schemeClr>
                </a:solidFill>
                <a:latin typeface="inherit"/>
              </a:rPr>
              <a:t>FS</a:t>
            </a:r>
            <a:endParaRPr lang="en-US" altLang="en-US" sz="1400">
              <a:solidFill>
                <a:schemeClr val="accent2">
                  <a:lumMod val="7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162299" y="3651748"/>
            <a:ext cx="18758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altLang="en-US" sz="1400" smtClean="0">
                <a:latin typeface="inherit"/>
              </a:rPr>
              <a:t>Font size in point unit</a:t>
            </a:r>
            <a:endParaRPr lang="en-US" altLang="en-US" sz="1400">
              <a:latin typeface="Arial" panose="020B060402020202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320981" y="3945251"/>
            <a:ext cx="4026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altLang="en-US" sz="1400" smtClean="0">
                <a:solidFill>
                  <a:schemeClr val="accent2">
                    <a:lumMod val="75000"/>
                  </a:schemeClr>
                </a:solidFill>
                <a:latin typeface="inherit"/>
              </a:rPr>
              <a:t>FF</a:t>
            </a:r>
            <a:endParaRPr lang="en-US" altLang="en-US" sz="1400">
              <a:solidFill>
                <a:schemeClr val="accent2">
                  <a:lumMod val="7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162298" y="4005276"/>
            <a:ext cx="1059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altLang="en-US" sz="1400" smtClean="0">
                <a:latin typeface="inherit"/>
              </a:rPr>
              <a:t>Font family</a:t>
            </a:r>
            <a:endParaRPr lang="en-US" altLang="en-US" sz="1400">
              <a:latin typeface="Arial" panose="020B0604020202020204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320981" y="4284503"/>
            <a:ext cx="4635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vi-VN" altLang="en-US" sz="1400" smtClean="0">
                <a:solidFill>
                  <a:schemeClr val="accent2">
                    <a:lumMod val="75000"/>
                  </a:schemeClr>
                </a:solidFill>
                <a:latin typeface="inherit"/>
              </a:rPr>
              <a:t>FSt</a:t>
            </a:r>
            <a:endParaRPr lang="en-US" altLang="en-US" sz="1400">
              <a:solidFill>
                <a:schemeClr val="accent2">
                  <a:lumMod val="7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162298" y="4344528"/>
            <a:ext cx="9605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altLang="en-US" sz="1400" smtClean="0">
                <a:latin typeface="inherit"/>
              </a:rPr>
              <a:t>Font </a:t>
            </a:r>
            <a:r>
              <a:rPr lang="vi-VN" altLang="en-US" sz="1400" smtClean="0">
                <a:latin typeface="inherit"/>
              </a:rPr>
              <a:t>style</a:t>
            </a:r>
            <a:endParaRPr lang="en-US" altLang="en-US" sz="140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0710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/>
        </p:nvSpPr>
        <p:spPr>
          <a:xfrm>
            <a:off x="398767" y="691364"/>
            <a:ext cx="3353373" cy="5838825"/>
          </a:xfrm>
          <a:prstGeom prst="rect">
            <a:avLst/>
          </a:prstGeom>
          <a:noFill/>
          <a:ln w="3175">
            <a:solidFill>
              <a:schemeClr val="bg1"/>
            </a:solidFill>
          </a:ln>
          <a:effectLst>
            <a:outerShdw blurRad="127000" sx="101000" sy="101000" algn="ctr" rotWithShape="0">
              <a:srgbClr val="0D4C5B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79511" y="773081"/>
            <a:ext cx="3193017" cy="5669280"/>
          </a:xfrm>
          <a:prstGeom prst="rect">
            <a:avLst/>
          </a:prstGeom>
          <a:solidFill>
            <a:srgbClr val="9ED2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9197" y="392541"/>
            <a:ext cx="144783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smtClean="0">
                <a:solidFill>
                  <a:srgbClr val="FF0000"/>
                </a:solidFill>
              </a:rPr>
              <a:t>16:9 </a:t>
            </a:r>
            <a:r>
              <a:rPr lang="en-US" sz="1000" b="1">
                <a:solidFill>
                  <a:srgbClr val="FF0000"/>
                </a:solidFill>
              </a:rPr>
              <a:t>aspect screen ratio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9832" y="817078"/>
            <a:ext cx="221746" cy="221746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2863110" y="912786"/>
            <a:ext cx="702586" cy="407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smtClean="0">
                <a:solidFill>
                  <a:srgbClr val="79AEA4"/>
                </a:solidFill>
              </a:rPr>
              <a:t>100%</a:t>
            </a:r>
            <a:endParaRPr lang="en-US" sz="1000" b="1">
              <a:solidFill>
                <a:srgbClr val="79AEA4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6654" y="831196"/>
            <a:ext cx="163181" cy="16318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7429" y="831196"/>
            <a:ext cx="163181" cy="163181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330527" y="912786"/>
            <a:ext cx="702586" cy="407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smtClean="0">
                <a:solidFill>
                  <a:srgbClr val="79AEA4"/>
                </a:solidFill>
              </a:rPr>
              <a:t>9:41</a:t>
            </a:r>
            <a:endParaRPr lang="en-US" sz="1000" b="1">
              <a:solidFill>
                <a:srgbClr val="79AEA4"/>
              </a:solidFill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393" y="831196"/>
            <a:ext cx="163181" cy="163181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158" y="837995"/>
            <a:ext cx="163181" cy="16318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81272" y="3251105"/>
            <a:ext cx="3191256" cy="3191256"/>
          </a:xfrm>
          <a:prstGeom prst="rect">
            <a:avLst/>
          </a:prstGeom>
          <a:blipFill dpi="0" rotWithShape="1">
            <a:blip r:embed="rId8">
              <a:alphaModFix amt="4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/>
          <p:cNvSpPr/>
          <p:nvPr/>
        </p:nvSpPr>
        <p:spPr>
          <a:xfrm>
            <a:off x="1306999" y="2429033"/>
            <a:ext cx="1536907" cy="492890"/>
          </a:xfrm>
          <a:prstGeom prst="roundRect">
            <a:avLst>
              <a:gd name="adj" fmla="val 50000"/>
            </a:avLst>
          </a:prstGeom>
          <a:solidFill>
            <a:srgbClr val="D5DC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b="1" smtClean="0">
                <a:solidFill>
                  <a:srgbClr val="47492D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GET STARTED</a:t>
            </a:r>
            <a:endParaRPr lang="en-US" sz="1300" b="1">
              <a:solidFill>
                <a:srgbClr val="47492D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52881" y="1579594"/>
            <a:ext cx="2445141" cy="10665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smtClean="0">
                <a:latin typeface="Roboto Medium" panose="02000000000000000000" pitchFamily="2" charset="0"/>
                <a:ea typeface="Roboto Medium" panose="02000000000000000000" pitchFamily="2" charset="0"/>
              </a:rPr>
              <a:t>Make your </a:t>
            </a:r>
            <a:r>
              <a:rPr lang="en-US" b="1" smtClean="0">
                <a:latin typeface="Roboto Medium" panose="02000000000000000000" pitchFamily="2" charset="0"/>
                <a:ea typeface="Roboto Medium" panose="02000000000000000000" pitchFamily="2" charset="0"/>
              </a:rPr>
              <a:t>life </a:t>
            </a:r>
            <a:r>
              <a:rPr lang="en-US" b="1" smtClean="0">
                <a:latin typeface="Roboto Medium" panose="02000000000000000000" pitchFamily="2" charset="0"/>
                <a:ea typeface="Roboto Medium" panose="02000000000000000000" pitchFamily="2" charset="0"/>
              </a:rPr>
              <a:t>easier!</a:t>
            </a:r>
          </a:p>
          <a:p>
            <a:pPr algn="ctr"/>
            <a:r>
              <a:rPr lang="en-US" b="1" smtClean="0">
                <a:latin typeface="Roboto Medium" panose="02000000000000000000" pitchFamily="2" charset="0"/>
                <a:ea typeface="Roboto Medium" panose="02000000000000000000" pitchFamily="2" charset="0"/>
              </a:rPr>
              <a:t>Let’s begin now!</a:t>
            </a:r>
            <a:br>
              <a:rPr lang="en-US" b="1" smtClean="0">
                <a:latin typeface="Roboto Medium" panose="02000000000000000000" pitchFamily="2" charset="0"/>
                <a:ea typeface="Roboto Medium" panose="02000000000000000000" pitchFamily="2" charset="0"/>
              </a:rPr>
            </a:br>
            <a:endParaRPr lang="en-US" b="1"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8717280" y="3767980"/>
            <a:ext cx="2238113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sz="1000" b="1" smtClean="0"/>
              <a:t>Lottie private link:</a:t>
            </a:r>
            <a:r>
              <a:rPr lang="en-US" sz="1000" smtClean="0">
                <a:solidFill>
                  <a:schemeClr val="accent1"/>
                </a:solidFill>
              </a:rPr>
              <a:t/>
            </a:r>
            <a:br>
              <a:rPr lang="en-US" sz="1000" smtClean="0">
                <a:solidFill>
                  <a:schemeClr val="accent1"/>
                </a:solidFill>
              </a:rPr>
            </a:br>
            <a:r>
              <a:rPr lang="en-US" sz="1000" i="1" u="sng">
                <a:solidFill>
                  <a:schemeClr val="accent1"/>
                </a:solidFill>
              </a:rPr>
              <a:t>https://lottiefiles.com/share/dda2mxcb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9604427" y="3547921"/>
            <a:ext cx="166263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Smart home intro animation</a:t>
            </a:r>
            <a:endParaRPr lang="en-US" sz="100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7280" y="0"/>
            <a:ext cx="3474720" cy="3474720"/>
          </a:xfrm>
          <a:prstGeom prst="rect">
            <a:avLst/>
          </a:prstGeom>
        </p:spPr>
      </p:pic>
      <p:sp>
        <p:nvSpPr>
          <p:cNvPr id="25" name="Rectangle 24"/>
          <p:cNvSpPr/>
          <p:nvPr/>
        </p:nvSpPr>
        <p:spPr>
          <a:xfrm>
            <a:off x="4708670" y="0"/>
            <a:ext cx="4003882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/>
          <p:cNvGrpSpPr/>
          <p:nvPr/>
        </p:nvGrpSpPr>
        <p:grpSpPr>
          <a:xfrm>
            <a:off x="4858378" y="29174"/>
            <a:ext cx="2360816" cy="1028700"/>
            <a:chOff x="8906246" y="5029201"/>
            <a:chExt cx="2360816" cy="1028700"/>
          </a:xfrm>
        </p:grpSpPr>
        <p:grpSp>
          <p:nvGrpSpPr>
            <p:cNvPr id="26" name="Group 25"/>
            <p:cNvGrpSpPr/>
            <p:nvPr/>
          </p:nvGrpSpPr>
          <p:grpSpPr>
            <a:xfrm>
              <a:off x="8906246" y="5029201"/>
              <a:ext cx="2360816" cy="1028700"/>
              <a:chOff x="4951138" y="4286262"/>
              <a:chExt cx="1435168" cy="973284"/>
            </a:xfrm>
          </p:grpSpPr>
          <p:cxnSp>
            <p:nvCxnSpPr>
              <p:cNvPr id="29" name="Straight Connector 28"/>
              <p:cNvCxnSpPr/>
              <p:nvPr/>
            </p:nvCxnSpPr>
            <p:spPr>
              <a:xfrm>
                <a:off x="4960664" y="4296560"/>
                <a:ext cx="0" cy="962986"/>
              </a:xfrm>
              <a:prstGeom prst="line">
                <a:avLst/>
              </a:prstGeom>
              <a:ln w="9525"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>
              <a:xfrm>
                <a:off x="4951138" y="4547131"/>
                <a:ext cx="1435168" cy="0"/>
              </a:xfrm>
              <a:prstGeom prst="line">
                <a:avLst/>
              </a:prstGeom>
              <a:ln w="9525"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>
              <a:xfrm>
                <a:off x="4980720" y="5092381"/>
                <a:ext cx="1405585" cy="0"/>
              </a:xfrm>
              <a:prstGeom prst="line">
                <a:avLst/>
              </a:prstGeom>
              <a:ln w="9525"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>
              <a:xfrm>
                <a:off x="5915534" y="4286262"/>
                <a:ext cx="0" cy="962986"/>
              </a:xfrm>
              <a:prstGeom prst="line">
                <a:avLst/>
              </a:prstGeom>
              <a:ln w="9525"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6" name="Rounded Rectangle 35"/>
            <p:cNvSpPr/>
            <p:nvPr/>
          </p:nvSpPr>
          <p:spPr>
            <a:xfrm>
              <a:off x="8940869" y="5365906"/>
              <a:ext cx="1536907" cy="492890"/>
            </a:xfrm>
            <a:prstGeom prst="roundRect">
              <a:avLst>
                <a:gd name="adj" fmla="val 50000"/>
              </a:avLst>
            </a:prstGeom>
            <a:solidFill>
              <a:srgbClr val="D5DC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00" b="1" smtClean="0">
                  <a:solidFill>
                    <a:srgbClr val="47492D"/>
                  </a:solidFill>
                  <a:latin typeface="Roboto Medium" panose="02000000000000000000" pitchFamily="2" charset="0"/>
                  <a:ea typeface="Roboto Medium" panose="02000000000000000000" pitchFamily="2" charset="0"/>
                </a:rPr>
                <a:t>GET STARTED</a:t>
              </a:r>
              <a:endParaRPr lang="en-US" sz="1300" b="1">
                <a:solidFill>
                  <a:srgbClr val="47492D"/>
                </a:solidFill>
                <a:latin typeface="Roboto Medium" panose="02000000000000000000" pitchFamily="2" charset="0"/>
                <a:ea typeface="Roboto Medium" panose="02000000000000000000" pitchFamily="2" charset="0"/>
              </a:endParaRPr>
            </a:p>
          </p:txBody>
        </p:sp>
      </p:grpSp>
      <p:sp>
        <p:nvSpPr>
          <p:cNvPr id="42" name="Rectangle 41"/>
          <p:cNvSpPr/>
          <p:nvPr/>
        </p:nvSpPr>
        <p:spPr>
          <a:xfrm>
            <a:off x="6558517" y="469933"/>
            <a:ext cx="48122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smtClean="0">
                <a:solidFill>
                  <a:schemeClr val="accent1">
                    <a:lumMod val="75000"/>
                  </a:schemeClr>
                </a:solidFill>
              </a:rPr>
              <a:t>0.102</a:t>
            </a:r>
            <a:endParaRPr lang="en-US" sz="1000" b="1" smtClean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5299214" y="43762"/>
            <a:ext cx="41549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smtClean="0">
                <a:solidFill>
                  <a:schemeClr val="accent1">
                    <a:lumMod val="75000"/>
                  </a:schemeClr>
                </a:solidFill>
              </a:rPr>
              <a:t>0.49</a:t>
            </a:r>
            <a:endParaRPr lang="en-US" sz="1000" b="1" smtClean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6456017" y="886274"/>
            <a:ext cx="700833" cy="24622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000" b="1" smtClean="0">
                <a:solidFill>
                  <a:schemeClr val="accent2">
                    <a:lumMod val="75000"/>
                  </a:schemeClr>
                </a:solidFill>
              </a:rPr>
              <a:t>FS  = </a:t>
            </a:r>
            <a:r>
              <a:rPr lang="en-US" sz="1000" b="1" smtClean="0">
                <a:solidFill>
                  <a:schemeClr val="accent2">
                    <a:lumMod val="75000"/>
                  </a:schemeClr>
                </a:solidFill>
              </a:rPr>
              <a:t>13pt</a:t>
            </a:r>
            <a:endParaRPr lang="en-US" sz="1000" b="1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6456017" y="1076491"/>
            <a:ext cx="1326004" cy="24622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000" b="1" smtClean="0">
                <a:solidFill>
                  <a:schemeClr val="accent2">
                    <a:lumMod val="75000"/>
                  </a:schemeClr>
                </a:solidFill>
              </a:rPr>
              <a:t>FF  = Roboto Medium</a:t>
            </a:r>
            <a:endParaRPr lang="en-US" sz="1000" b="1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6449722" y="1292448"/>
            <a:ext cx="742511" cy="24622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000" b="1" smtClean="0">
                <a:solidFill>
                  <a:schemeClr val="accent2">
                    <a:lumMod val="75000"/>
                  </a:schemeClr>
                </a:solidFill>
              </a:rPr>
              <a:t>FSt  </a:t>
            </a:r>
            <a:r>
              <a:rPr lang="en-US" sz="1000" b="1" smtClean="0">
                <a:solidFill>
                  <a:schemeClr val="accent2">
                    <a:lumMod val="75000"/>
                  </a:schemeClr>
                </a:solidFill>
              </a:rPr>
              <a:t>= </a:t>
            </a:r>
            <a:r>
              <a:rPr lang="en-US" sz="1000" b="1" smtClean="0">
                <a:solidFill>
                  <a:schemeClr val="accent2">
                    <a:lumMod val="75000"/>
                  </a:schemeClr>
                </a:solidFill>
              </a:rPr>
              <a:t>Bold</a:t>
            </a:r>
            <a:endParaRPr lang="en-US" sz="1000" b="1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4874048" y="1457486"/>
            <a:ext cx="13484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smtClean="0"/>
              <a:t>Navigate to </a:t>
            </a:r>
            <a:r>
              <a:rPr lang="en-US" sz="1000" smtClean="0"/>
              <a:t>login </a:t>
            </a:r>
            <a:r>
              <a:rPr lang="en-US" sz="1000" smtClean="0"/>
              <a:t>page</a:t>
            </a:r>
            <a:endParaRPr lang="en-US" sz="1000"/>
          </a:p>
        </p:txBody>
      </p:sp>
      <p:sp>
        <p:nvSpPr>
          <p:cNvPr id="52" name="Rectangle 51"/>
          <p:cNvSpPr/>
          <p:nvPr/>
        </p:nvSpPr>
        <p:spPr>
          <a:xfrm>
            <a:off x="4781605" y="2162718"/>
            <a:ext cx="2445141" cy="88072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smtClean="0">
                <a:latin typeface="Roboto Medium" panose="02000000000000000000" pitchFamily="2" charset="0"/>
                <a:ea typeface="Roboto Medium" panose="02000000000000000000" pitchFamily="2" charset="0"/>
              </a:rPr>
              <a:t>Make your </a:t>
            </a:r>
            <a:r>
              <a:rPr lang="en-US" b="1" smtClean="0">
                <a:latin typeface="Roboto Medium" panose="02000000000000000000" pitchFamily="2" charset="0"/>
                <a:ea typeface="Roboto Medium" panose="02000000000000000000" pitchFamily="2" charset="0"/>
              </a:rPr>
              <a:t>life </a:t>
            </a:r>
            <a:r>
              <a:rPr lang="en-US" b="1" smtClean="0">
                <a:latin typeface="Roboto Medium" panose="02000000000000000000" pitchFamily="2" charset="0"/>
                <a:ea typeface="Roboto Medium" panose="02000000000000000000" pitchFamily="2" charset="0"/>
              </a:rPr>
              <a:t>easier!</a:t>
            </a:r>
          </a:p>
          <a:p>
            <a:pPr algn="ctr"/>
            <a:r>
              <a:rPr lang="en-US" b="1" smtClean="0">
                <a:latin typeface="Roboto Medium" panose="02000000000000000000" pitchFamily="2" charset="0"/>
                <a:ea typeface="Roboto Medium" panose="02000000000000000000" pitchFamily="2" charset="0"/>
              </a:rPr>
              <a:t>Let’s begin now!</a:t>
            </a:r>
            <a:br>
              <a:rPr lang="en-US" b="1" smtClean="0">
                <a:latin typeface="Roboto Medium" panose="02000000000000000000" pitchFamily="2" charset="0"/>
                <a:ea typeface="Roboto Medium" panose="02000000000000000000" pitchFamily="2" charset="0"/>
              </a:rPr>
            </a:br>
            <a:endParaRPr lang="en-US" b="1"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7267163" y="2116840"/>
            <a:ext cx="700833" cy="24622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000" b="1" smtClean="0">
                <a:solidFill>
                  <a:schemeClr val="accent2">
                    <a:lumMod val="75000"/>
                  </a:schemeClr>
                </a:solidFill>
              </a:rPr>
              <a:t>FS  = </a:t>
            </a:r>
            <a:r>
              <a:rPr lang="en-US" sz="1000" b="1" smtClean="0">
                <a:solidFill>
                  <a:schemeClr val="accent2">
                    <a:lumMod val="75000"/>
                  </a:schemeClr>
                </a:solidFill>
              </a:rPr>
              <a:t>18pt</a:t>
            </a:r>
            <a:endParaRPr lang="en-US" sz="1000" b="1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7267163" y="2307057"/>
            <a:ext cx="1326004" cy="24622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000" b="1" smtClean="0">
                <a:solidFill>
                  <a:schemeClr val="accent2">
                    <a:lumMod val="75000"/>
                  </a:schemeClr>
                </a:solidFill>
              </a:rPr>
              <a:t>FF  = Roboto Medium</a:t>
            </a:r>
            <a:endParaRPr lang="en-US" sz="1000" b="1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7260868" y="2523014"/>
            <a:ext cx="742511" cy="24622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000" b="1" smtClean="0">
                <a:solidFill>
                  <a:schemeClr val="accent2">
                    <a:lumMod val="75000"/>
                  </a:schemeClr>
                </a:solidFill>
              </a:rPr>
              <a:t>FSt  </a:t>
            </a:r>
            <a:r>
              <a:rPr lang="en-US" sz="1000" b="1" smtClean="0">
                <a:solidFill>
                  <a:schemeClr val="accent2">
                    <a:lumMod val="75000"/>
                  </a:schemeClr>
                </a:solidFill>
              </a:rPr>
              <a:t>= </a:t>
            </a:r>
            <a:r>
              <a:rPr lang="en-US" sz="1000" b="1" smtClean="0">
                <a:solidFill>
                  <a:schemeClr val="accent2">
                    <a:lumMod val="75000"/>
                  </a:schemeClr>
                </a:solidFill>
              </a:rPr>
              <a:t>Bold</a:t>
            </a:r>
            <a:endParaRPr lang="en-US" sz="1000" b="1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56" name="Straight Connector 55"/>
          <p:cNvCxnSpPr/>
          <p:nvPr/>
        </p:nvCxnSpPr>
        <p:spPr>
          <a:xfrm>
            <a:off x="4700857" y="1885950"/>
            <a:ext cx="3981122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V="1">
            <a:off x="488974" y="1662555"/>
            <a:ext cx="3952808" cy="10937"/>
          </a:xfrm>
          <a:prstGeom prst="line">
            <a:avLst/>
          </a:prstGeom>
          <a:ln w="952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V="1">
            <a:off x="488974" y="2945397"/>
            <a:ext cx="3952808" cy="10937"/>
          </a:xfrm>
          <a:prstGeom prst="line">
            <a:avLst/>
          </a:prstGeom>
          <a:ln w="952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V="1">
            <a:off x="488974" y="2392947"/>
            <a:ext cx="3952808" cy="10937"/>
          </a:xfrm>
          <a:prstGeom prst="line">
            <a:avLst/>
          </a:prstGeom>
          <a:ln w="952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 flipV="1">
            <a:off x="488974" y="773697"/>
            <a:ext cx="3952808" cy="10937"/>
          </a:xfrm>
          <a:prstGeom prst="line">
            <a:avLst/>
          </a:prstGeom>
          <a:ln w="952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67"/>
          <p:cNvSpPr/>
          <p:nvPr/>
        </p:nvSpPr>
        <p:spPr>
          <a:xfrm>
            <a:off x="3927753" y="1121042"/>
            <a:ext cx="48122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smtClean="0">
                <a:solidFill>
                  <a:schemeClr val="accent1">
                    <a:lumMod val="75000"/>
                  </a:schemeClr>
                </a:solidFill>
              </a:rPr>
              <a:t>0.155</a:t>
            </a:r>
            <a:endParaRPr lang="en-US" sz="1000" b="1" smtClean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3927753" y="1871917"/>
            <a:ext cx="41549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smtClean="0">
                <a:solidFill>
                  <a:schemeClr val="accent1">
                    <a:lumMod val="75000"/>
                  </a:schemeClr>
                </a:solidFill>
              </a:rPr>
              <a:t>0.13</a:t>
            </a:r>
            <a:endParaRPr lang="en-US" sz="1000" b="1" smtClean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3927753" y="2557717"/>
            <a:ext cx="48122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smtClean="0">
                <a:solidFill>
                  <a:schemeClr val="accent1">
                    <a:lumMod val="75000"/>
                  </a:schemeClr>
                </a:solidFill>
              </a:rPr>
              <a:t>0.102</a:t>
            </a:r>
          </a:p>
        </p:txBody>
      </p:sp>
    </p:spTree>
    <p:extLst>
      <p:ext uri="{BB962C8B-B14F-4D97-AF65-F5344CB8AC3E}">
        <p14:creationId xmlns:p14="http://schemas.microsoft.com/office/powerpoint/2010/main" val="3299149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8670984" y="769016"/>
            <a:ext cx="3191256" cy="5669280"/>
          </a:xfrm>
          <a:prstGeom prst="rect">
            <a:avLst/>
          </a:prstGeom>
          <a:blipFill dpi="0" rotWithShape="1">
            <a:blip r:embed="rId3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398767" y="691364"/>
            <a:ext cx="3353373" cy="5838825"/>
          </a:xfrm>
          <a:prstGeom prst="rect">
            <a:avLst/>
          </a:prstGeom>
          <a:noFill/>
          <a:ln w="3175">
            <a:solidFill>
              <a:schemeClr val="bg1"/>
            </a:solidFill>
          </a:ln>
          <a:effectLst>
            <a:outerShdw blurRad="127000" sx="101000" sy="101000" algn="ctr" rotWithShape="0">
              <a:srgbClr val="0D4C5B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79511" y="773081"/>
            <a:ext cx="3193017" cy="566928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</a:schemeClr>
              </a:gs>
              <a:gs pos="100000">
                <a:srgbClr val="EDFBFB"/>
              </a:gs>
              <a:gs pos="100000">
                <a:srgbClr val="EDFBFB">
                  <a:shade val="100000"/>
                  <a:satMod val="115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9197" y="392541"/>
            <a:ext cx="144783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smtClean="0">
                <a:solidFill>
                  <a:srgbClr val="FF0000"/>
                </a:solidFill>
              </a:rPr>
              <a:t>16:9 </a:t>
            </a:r>
            <a:r>
              <a:rPr lang="en-US" sz="1000" b="1">
                <a:solidFill>
                  <a:srgbClr val="FF0000"/>
                </a:solidFill>
              </a:rPr>
              <a:t>aspect screen ratio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9832" y="817078"/>
            <a:ext cx="221746" cy="221746"/>
          </a:xfrm>
          <a:prstGeom prst="rect">
            <a:avLst/>
          </a:prstGeom>
        </p:spPr>
      </p:pic>
      <p:sp>
        <p:nvSpPr>
          <p:cNvPr id="25" name="Rectangle 24"/>
          <p:cNvSpPr/>
          <p:nvPr/>
        </p:nvSpPr>
        <p:spPr>
          <a:xfrm>
            <a:off x="477848" y="777146"/>
            <a:ext cx="3191256" cy="5669280"/>
          </a:xfrm>
          <a:prstGeom prst="rect">
            <a:avLst/>
          </a:prstGeom>
          <a:blipFill dpi="0" rotWithShape="1">
            <a:blip r:embed="rId3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2863110" y="912786"/>
            <a:ext cx="702586" cy="407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smtClean="0">
                <a:solidFill>
                  <a:srgbClr val="79AEA4"/>
                </a:solidFill>
              </a:rPr>
              <a:t>100%</a:t>
            </a:r>
            <a:endParaRPr lang="en-US" sz="1000" b="1">
              <a:solidFill>
                <a:srgbClr val="79AEA4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6654" y="831196"/>
            <a:ext cx="163181" cy="16318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7429" y="831196"/>
            <a:ext cx="163181" cy="163181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330527" y="912786"/>
            <a:ext cx="702586" cy="407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smtClean="0">
                <a:solidFill>
                  <a:srgbClr val="79AEA4"/>
                </a:solidFill>
              </a:rPr>
              <a:t>9:41</a:t>
            </a:r>
            <a:endParaRPr lang="en-US" sz="1000" b="1">
              <a:solidFill>
                <a:srgbClr val="79AEA4"/>
              </a:solidFill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393" y="831196"/>
            <a:ext cx="163181" cy="163181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158" y="837995"/>
            <a:ext cx="163181" cy="163181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868331" y="6611779"/>
            <a:ext cx="215956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Bluetooth scanner screen background</a:t>
            </a:r>
            <a:endParaRPr lang="en-US" sz="100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4685606" y="773080"/>
            <a:ext cx="3193017" cy="566928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</a:schemeClr>
              </a:gs>
              <a:gs pos="100000">
                <a:srgbClr val="EDFBFB"/>
              </a:gs>
              <a:gs pos="100000">
                <a:srgbClr val="EDFBFB">
                  <a:shade val="100000"/>
                  <a:satMod val="115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64"/>
          <p:cNvSpPr txBox="1"/>
          <p:nvPr/>
        </p:nvSpPr>
        <p:spPr>
          <a:xfrm>
            <a:off x="4030360" y="3431608"/>
            <a:ext cx="37702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/>
              <a:t>=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8086290" y="3431608"/>
            <a:ext cx="37702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smtClean="0"/>
              <a:t>+</a:t>
            </a:r>
            <a:endParaRPr lang="en-US" sz="3000" b="1"/>
          </a:p>
        </p:txBody>
      </p:sp>
      <p:sp>
        <p:nvSpPr>
          <p:cNvPr id="67" name="TextBox 66"/>
          <p:cNvSpPr txBox="1"/>
          <p:nvPr/>
        </p:nvSpPr>
        <p:spPr>
          <a:xfrm>
            <a:off x="0" y="9198"/>
            <a:ext cx="1316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smtClean="0"/>
              <a:t>Background</a:t>
            </a:r>
            <a:endParaRPr lang="en-US" b="1" u="sng"/>
          </a:p>
        </p:txBody>
      </p:sp>
      <p:cxnSp>
        <p:nvCxnSpPr>
          <p:cNvPr id="68" name="Straight Connector 67"/>
          <p:cNvCxnSpPr/>
          <p:nvPr/>
        </p:nvCxnSpPr>
        <p:spPr>
          <a:xfrm>
            <a:off x="479510" y="1926169"/>
            <a:ext cx="3863890" cy="0"/>
          </a:xfrm>
          <a:prstGeom prst="line">
            <a:avLst/>
          </a:prstGeom>
          <a:ln w="952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479510" y="769016"/>
            <a:ext cx="0" cy="5673344"/>
          </a:xfrm>
          <a:prstGeom prst="line">
            <a:avLst/>
          </a:prstGeom>
          <a:ln w="952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Rectangle 76"/>
          <p:cNvSpPr/>
          <p:nvPr/>
        </p:nvSpPr>
        <p:spPr>
          <a:xfrm>
            <a:off x="3794558" y="1679948"/>
            <a:ext cx="47160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smtClean="0">
                <a:solidFill>
                  <a:schemeClr val="accent6">
                    <a:lumMod val="75000"/>
                  </a:schemeClr>
                </a:solidFill>
              </a:rPr>
              <a:t>3.49”</a:t>
            </a:r>
            <a:endParaRPr lang="en-US" sz="1000" b="1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0" y="3814933"/>
            <a:ext cx="40588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smtClean="0">
                <a:solidFill>
                  <a:schemeClr val="accent6">
                    <a:lumMod val="75000"/>
                  </a:schemeClr>
                </a:solidFill>
              </a:rPr>
              <a:t>6.2”</a:t>
            </a:r>
            <a:endParaRPr lang="en-US" sz="1000" b="1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-3745211" y="714839"/>
            <a:ext cx="3353373" cy="5838825"/>
          </a:xfrm>
          <a:prstGeom prst="rect">
            <a:avLst/>
          </a:prstGeom>
          <a:noFill/>
          <a:ln w="3175">
            <a:solidFill>
              <a:schemeClr val="bg1"/>
            </a:solidFill>
          </a:ln>
          <a:effectLst>
            <a:outerShdw blurRad="127000" sx="101000" sy="101000" algn="ctr" rotWithShape="0">
              <a:srgbClr val="0D4C5B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-3664467" y="796556"/>
            <a:ext cx="3193017" cy="566928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</a:schemeClr>
              </a:gs>
              <a:gs pos="100000">
                <a:srgbClr val="EDFBFB"/>
              </a:gs>
              <a:gs pos="100000">
                <a:srgbClr val="EDFBFB">
                  <a:shade val="100000"/>
                  <a:satMod val="115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-3657989" y="804050"/>
            <a:ext cx="3191256" cy="5669280"/>
          </a:xfrm>
          <a:prstGeom prst="rect">
            <a:avLst/>
          </a:prstGeom>
          <a:blipFill dpi="0" rotWithShape="1">
            <a:blip r:embed="rId3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74146" y="840553"/>
            <a:ext cx="221746" cy="221746"/>
          </a:xfrm>
          <a:prstGeom prst="rect">
            <a:avLst/>
          </a:prstGeom>
        </p:spPr>
      </p:pic>
      <p:sp>
        <p:nvSpPr>
          <p:cNvPr id="33" name="Rectangle 32"/>
          <p:cNvSpPr/>
          <p:nvPr/>
        </p:nvSpPr>
        <p:spPr>
          <a:xfrm>
            <a:off x="-1280868" y="936261"/>
            <a:ext cx="702586" cy="407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smtClean="0">
                <a:solidFill>
                  <a:srgbClr val="79AEA4"/>
                </a:solidFill>
              </a:rPr>
              <a:t>100%</a:t>
            </a:r>
            <a:endParaRPr lang="en-US" sz="1000" b="1">
              <a:solidFill>
                <a:srgbClr val="79AEA4"/>
              </a:solidFill>
            </a:endParaRP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57324" y="854671"/>
            <a:ext cx="163181" cy="163181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46549" y="854671"/>
            <a:ext cx="163181" cy="163181"/>
          </a:xfrm>
          <a:prstGeom prst="rect">
            <a:avLst/>
          </a:prstGeom>
        </p:spPr>
      </p:pic>
      <p:sp>
        <p:nvSpPr>
          <p:cNvPr id="37" name="Rectangle 36"/>
          <p:cNvSpPr/>
          <p:nvPr/>
        </p:nvSpPr>
        <p:spPr>
          <a:xfrm>
            <a:off x="-3813451" y="936261"/>
            <a:ext cx="702586" cy="407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smtClean="0">
                <a:solidFill>
                  <a:srgbClr val="79AEA4"/>
                </a:solidFill>
              </a:rPr>
              <a:t>9:41</a:t>
            </a:r>
            <a:endParaRPr lang="en-US" sz="1000" b="1">
              <a:solidFill>
                <a:srgbClr val="79AEA4"/>
              </a:solidFill>
            </a:endParaRPr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03585" y="854671"/>
            <a:ext cx="163181" cy="163181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63820" y="861470"/>
            <a:ext cx="163181" cy="163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733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-3813451" y="714839"/>
            <a:ext cx="3421613" cy="5838825"/>
            <a:chOff x="-3813451" y="714839"/>
            <a:chExt cx="3421613" cy="5838825"/>
          </a:xfrm>
        </p:grpSpPr>
        <p:sp>
          <p:nvSpPr>
            <p:cNvPr id="118" name="Rectangle 117"/>
            <p:cNvSpPr/>
            <p:nvPr/>
          </p:nvSpPr>
          <p:spPr>
            <a:xfrm>
              <a:off x="-3745211" y="714839"/>
              <a:ext cx="3353373" cy="5838825"/>
            </a:xfrm>
            <a:prstGeom prst="rect">
              <a:avLst/>
            </a:prstGeom>
            <a:noFill/>
            <a:ln w="3175">
              <a:solidFill>
                <a:schemeClr val="bg1"/>
              </a:solidFill>
            </a:ln>
            <a:effectLst>
              <a:outerShdw blurRad="127000" sx="101000" sy="101000" algn="ctr" rotWithShape="0">
                <a:srgbClr val="0D4C5B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Rectangle 119"/>
            <p:cNvSpPr/>
            <p:nvPr/>
          </p:nvSpPr>
          <p:spPr>
            <a:xfrm>
              <a:off x="-3664467" y="796556"/>
              <a:ext cx="3193017" cy="5669280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60000"/>
                    <a:lumOff val="40000"/>
                  </a:schemeClr>
                </a:gs>
                <a:gs pos="100000">
                  <a:srgbClr val="EDFBFB"/>
                </a:gs>
                <a:gs pos="100000">
                  <a:srgbClr val="EDFBFB">
                    <a:shade val="100000"/>
                    <a:satMod val="115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Rectangle 120"/>
            <p:cNvSpPr/>
            <p:nvPr/>
          </p:nvSpPr>
          <p:spPr>
            <a:xfrm>
              <a:off x="-3657989" y="804050"/>
              <a:ext cx="3191256" cy="5669280"/>
            </a:xfrm>
            <a:prstGeom prst="rect">
              <a:avLst/>
            </a:prstGeom>
            <a:blipFill dpi="0" rotWithShape="1">
              <a:blip r:embed="rId3">
                <a:alphaModFix amt="3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9" name="Picture 12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774146" y="840553"/>
              <a:ext cx="221746" cy="221746"/>
            </a:xfrm>
            <a:prstGeom prst="rect">
              <a:avLst/>
            </a:prstGeom>
          </p:spPr>
        </p:pic>
        <p:sp>
          <p:nvSpPr>
            <p:cNvPr id="130" name="Rectangle 129"/>
            <p:cNvSpPr/>
            <p:nvPr/>
          </p:nvSpPr>
          <p:spPr>
            <a:xfrm>
              <a:off x="-1280868" y="936261"/>
              <a:ext cx="702586" cy="4079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smtClean="0">
                  <a:solidFill>
                    <a:srgbClr val="79AEA4"/>
                  </a:solidFill>
                </a:rPr>
                <a:t>100%</a:t>
              </a:r>
              <a:endParaRPr lang="en-US" sz="1000" b="1">
                <a:solidFill>
                  <a:srgbClr val="79AEA4"/>
                </a:solidFill>
              </a:endParaRPr>
            </a:p>
          </p:txBody>
        </p:sp>
        <p:pic>
          <p:nvPicPr>
            <p:cNvPr id="131" name="Picture 13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657324" y="854671"/>
              <a:ext cx="163181" cy="163181"/>
            </a:xfrm>
            <a:prstGeom prst="rect">
              <a:avLst/>
            </a:prstGeom>
          </p:spPr>
        </p:pic>
        <p:pic>
          <p:nvPicPr>
            <p:cNvPr id="132" name="Picture 131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446549" y="854671"/>
              <a:ext cx="163181" cy="163181"/>
            </a:xfrm>
            <a:prstGeom prst="rect">
              <a:avLst/>
            </a:prstGeom>
          </p:spPr>
        </p:pic>
        <p:sp>
          <p:nvSpPr>
            <p:cNvPr id="133" name="Rectangle 132"/>
            <p:cNvSpPr/>
            <p:nvPr/>
          </p:nvSpPr>
          <p:spPr>
            <a:xfrm>
              <a:off x="-3813451" y="936261"/>
              <a:ext cx="702586" cy="4079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smtClean="0">
                  <a:solidFill>
                    <a:srgbClr val="79AEA4"/>
                  </a:solidFill>
                </a:rPr>
                <a:t>9:41</a:t>
              </a:r>
              <a:endParaRPr lang="en-US" sz="1000" b="1">
                <a:solidFill>
                  <a:srgbClr val="79AEA4"/>
                </a:solidFill>
              </a:endParaRPr>
            </a:p>
          </p:txBody>
        </p:sp>
        <p:pic>
          <p:nvPicPr>
            <p:cNvPr id="134" name="Picture 133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303585" y="854671"/>
              <a:ext cx="163181" cy="163181"/>
            </a:xfrm>
            <a:prstGeom prst="rect">
              <a:avLst/>
            </a:prstGeom>
          </p:spPr>
        </p:pic>
        <p:pic>
          <p:nvPicPr>
            <p:cNvPr id="136" name="Picture 135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263820" y="861470"/>
              <a:ext cx="163181" cy="163181"/>
            </a:xfrm>
            <a:prstGeom prst="rect">
              <a:avLst/>
            </a:prstGeom>
          </p:spPr>
        </p:pic>
      </p:grpSp>
      <p:sp>
        <p:nvSpPr>
          <p:cNvPr id="70" name="Rectangle 69"/>
          <p:cNvSpPr/>
          <p:nvPr/>
        </p:nvSpPr>
        <p:spPr>
          <a:xfrm>
            <a:off x="4708670" y="0"/>
            <a:ext cx="4003882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408230" y="714839"/>
            <a:ext cx="3353373" cy="5838825"/>
          </a:xfrm>
          <a:prstGeom prst="rect">
            <a:avLst/>
          </a:prstGeom>
          <a:noFill/>
          <a:ln w="3175">
            <a:solidFill>
              <a:schemeClr val="bg1"/>
            </a:solidFill>
          </a:ln>
          <a:effectLst>
            <a:outerShdw blurRad="127000" sx="101000" sy="101000" algn="ctr" rotWithShape="0">
              <a:srgbClr val="0D4C5B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88974" y="796556"/>
            <a:ext cx="3193017" cy="566928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</a:schemeClr>
              </a:gs>
              <a:gs pos="100000">
                <a:srgbClr val="EDFBFB"/>
              </a:gs>
              <a:gs pos="100000">
                <a:srgbClr val="EDFBFB">
                  <a:shade val="100000"/>
                  <a:satMod val="115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475417" y="793113"/>
            <a:ext cx="3191256" cy="5669280"/>
          </a:xfrm>
          <a:prstGeom prst="rect">
            <a:avLst/>
          </a:prstGeom>
          <a:blipFill dpi="0" rotWithShape="1">
            <a:blip r:embed="rId3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18660" y="416016"/>
            <a:ext cx="144783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smtClean="0">
                <a:solidFill>
                  <a:srgbClr val="FF0000"/>
                </a:solidFill>
              </a:rPr>
              <a:t>16:9 </a:t>
            </a:r>
            <a:r>
              <a:rPr lang="en-US" sz="1000" b="1">
                <a:solidFill>
                  <a:srgbClr val="FF0000"/>
                </a:solidFill>
              </a:rPr>
              <a:t>aspect screen ratio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9295" y="840553"/>
            <a:ext cx="221746" cy="221746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2872573" y="936261"/>
            <a:ext cx="702586" cy="407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smtClean="0">
                <a:solidFill>
                  <a:srgbClr val="79AEA4"/>
                </a:solidFill>
              </a:rPr>
              <a:t>100%</a:t>
            </a:r>
            <a:endParaRPr lang="en-US" sz="1000" b="1">
              <a:solidFill>
                <a:srgbClr val="79AEA4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6117" y="854671"/>
            <a:ext cx="163181" cy="16318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6892" y="854671"/>
            <a:ext cx="163181" cy="163181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339990" y="936261"/>
            <a:ext cx="702586" cy="407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smtClean="0">
                <a:solidFill>
                  <a:srgbClr val="79AEA4"/>
                </a:solidFill>
              </a:rPr>
              <a:t>9:41</a:t>
            </a:r>
            <a:endParaRPr lang="en-US" sz="1000" b="1">
              <a:solidFill>
                <a:srgbClr val="79AEA4"/>
              </a:solidFill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856" y="854671"/>
            <a:ext cx="163181" cy="163181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9621" y="861470"/>
            <a:ext cx="163181" cy="16318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98862" y="4789896"/>
            <a:ext cx="2563463" cy="5077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smtClean="0">
                <a:solidFill>
                  <a:srgbClr val="88C153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Click to scan Smart Hub</a:t>
            </a:r>
            <a:endParaRPr lang="en-US" sz="1400" b="1">
              <a:solidFill>
                <a:srgbClr val="88C153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6800" y="5597454"/>
            <a:ext cx="940907" cy="490055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409" y="2147545"/>
            <a:ext cx="2864401" cy="2667257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4756" y="0"/>
            <a:ext cx="3477244" cy="3477244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1252484" y="6611779"/>
            <a:ext cx="15359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Bluetooth scanner screen</a:t>
            </a:r>
            <a:endParaRPr lang="en-US" sz="100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9604427" y="3547921"/>
            <a:ext cx="172675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Bluetooth scanner animation</a:t>
            </a:r>
            <a:endParaRPr lang="en-US" sz="100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8963814" y="420754"/>
            <a:ext cx="2824712" cy="2635735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Connector 38"/>
          <p:cNvCxnSpPr/>
          <p:nvPr/>
        </p:nvCxnSpPr>
        <p:spPr>
          <a:xfrm>
            <a:off x="8963814" y="3132689"/>
            <a:ext cx="0" cy="994970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8973174" y="3864819"/>
            <a:ext cx="904415" cy="24622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000" b="1" smtClean="0">
                <a:solidFill>
                  <a:schemeClr val="accent2">
                    <a:lumMod val="75000"/>
                  </a:schemeClr>
                </a:solidFill>
              </a:rPr>
              <a:t>W/H  = 15/14</a:t>
            </a:r>
            <a:endParaRPr lang="en-US" sz="1000" b="1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43" name="Straight Connector 42"/>
          <p:cNvCxnSpPr/>
          <p:nvPr/>
        </p:nvCxnSpPr>
        <p:spPr>
          <a:xfrm flipV="1">
            <a:off x="488974" y="1072005"/>
            <a:ext cx="3952808" cy="10937"/>
          </a:xfrm>
          <a:prstGeom prst="line">
            <a:avLst/>
          </a:prstGeom>
          <a:ln w="952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V="1">
            <a:off x="488974" y="1488072"/>
            <a:ext cx="3952808" cy="10937"/>
          </a:xfrm>
          <a:prstGeom prst="line">
            <a:avLst/>
          </a:prstGeom>
          <a:ln w="952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flipV="1">
            <a:off x="488974" y="4799569"/>
            <a:ext cx="3952808" cy="10937"/>
          </a:xfrm>
          <a:prstGeom prst="line">
            <a:avLst/>
          </a:prstGeom>
          <a:ln w="952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V="1">
            <a:off x="488974" y="5294713"/>
            <a:ext cx="3952808" cy="10937"/>
          </a:xfrm>
          <a:prstGeom prst="line">
            <a:avLst/>
          </a:prstGeom>
          <a:ln w="952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0" y="9198"/>
            <a:ext cx="678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smtClean="0"/>
              <a:t>Icons</a:t>
            </a:r>
            <a:endParaRPr lang="en-US" b="1" u="sng"/>
          </a:p>
        </p:txBody>
      </p:sp>
      <p:grpSp>
        <p:nvGrpSpPr>
          <p:cNvPr id="112" name="Group 111"/>
          <p:cNvGrpSpPr/>
          <p:nvPr/>
        </p:nvGrpSpPr>
        <p:grpSpPr>
          <a:xfrm>
            <a:off x="4921661" y="164827"/>
            <a:ext cx="3631789" cy="1350514"/>
            <a:chOff x="4921661" y="164827"/>
            <a:chExt cx="3631789" cy="1350514"/>
          </a:xfrm>
        </p:grpSpPr>
        <p:cxnSp>
          <p:nvCxnSpPr>
            <p:cNvPr id="4" name="Straight Connector 3"/>
            <p:cNvCxnSpPr/>
            <p:nvPr/>
          </p:nvCxnSpPr>
          <p:spPr>
            <a:xfrm>
              <a:off x="4955006" y="212860"/>
              <a:ext cx="0" cy="205519"/>
            </a:xfrm>
            <a:prstGeom prst="line">
              <a:avLst/>
            </a:prstGeom>
            <a:ln w="952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71817" y="508826"/>
              <a:ext cx="256778" cy="246114"/>
            </a:xfrm>
            <a:prstGeom prst="rect">
              <a:avLst/>
            </a:prstGeom>
          </p:spPr>
        </p:pic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40995" y="540588"/>
              <a:ext cx="257920" cy="182590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4955006" y="418379"/>
              <a:ext cx="411480" cy="411480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6194466" y="418379"/>
              <a:ext cx="411480" cy="411480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5" name="Straight Connector 44"/>
            <p:cNvCxnSpPr/>
            <p:nvPr/>
          </p:nvCxnSpPr>
          <p:spPr>
            <a:xfrm>
              <a:off x="5366486" y="212860"/>
              <a:ext cx="0" cy="205519"/>
            </a:xfrm>
            <a:prstGeom prst="line">
              <a:avLst/>
            </a:prstGeom>
            <a:ln w="952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>
              <a:off x="6194466" y="210873"/>
              <a:ext cx="0" cy="214837"/>
            </a:xfrm>
            <a:prstGeom prst="line">
              <a:avLst/>
            </a:prstGeom>
            <a:ln w="952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>
              <a:off x="6605946" y="210873"/>
              <a:ext cx="0" cy="214837"/>
            </a:xfrm>
            <a:prstGeom prst="line">
              <a:avLst/>
            </a:prstGeom>
            <a:ln w="952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>
              <a:off x="6584068" y="418379"/>
              <a:ext cx="178033" cy="7331"/>
            </a:xfrm>
            <a:prstGeom prst="line">
              <a:avLst/>
            </a:prstGeom>
            <a:ln w="952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>
              <a:off x="6528596" y="829859"/>
              <a:ext cx="233505" cy="0"/>
            </a:xfrm>
            <a:prstGeom prst="line">
              <a:avLst/>
            </a:prstGeom>
            <a:ln w="952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>
              <a:off x="5366486" y="418379"/>
              <a:ext cx="206483" cy="0"/>
            </a:xfrm>
            <a:prstGeom prst="line">
              <a:avLst/>
            </a:prstGeom>
            <a:ln w="952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5366486" y="829859"/>
              <a:ext cx="206483" cy="0"/>
            </a:xfrm>
            <a:prstGeom prst="line">
              <a:avLst/>
            </a:prstGeom>
            <a:ln w="952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Rectangle 64"/>
            <p:cNvSpPr/>
            <p:nvPr/>
          </p:nvSpPr>
          <p:spPr>
            <a:xfrm>
              <a:off x="4921661" y="164827"/>
              <a:ext cx="481222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000" b="1" smtClean="0">
                  <a:solidFill>
                    <a:schemeClr val="accent1">
                      <a:lumMod val="75000"/>
                    </a:schemeClr>
                  </a:solidFill>
                </a:rPr>
                <a:t>0.129</a:t>
              </a:r>
            </a:p>
          </p:txBody>
        </p:sp>
        <p:sp>
          <p:nvSpPr>
            <p:cNvPr id="66" name="Rectangle 65"/>
            <p:cNvSpPr/>
            <p:nvPr/>
          </p:nvSpPr>
          <p:spPr>
            <a:xfrm>
              <a:off x="5376266" y="501009"/>
              <a:ext cx="546945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000" b="1" smtClean="0">
                  <a:solidFill>
                    <a:schemeClr val="accent1">
                      <a:lumMod val="75000"/>
                    </a:schemeClr>
                  </a:solidFill>
                </a:rPr>
                <a:t>0.0725</a:t>
              </a:r>
            </a:p>
          </p:txBody>
        </p:sp>
        <p:sp>
          <p:nvSpPr>
            <p:cNvPr id="67" name="Rectangle 66"/>
            <p:cNvSpPr/>
            <p:nvPr/>
          </p:nvSpPr>
          <p:spPr>
            <a:xfrm>
              <a:off x="6170586" y="164827"/>
              <a:ext cx="481222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000" b="1" smtClean="0">
                  <a:solidFill>
                    <a:schemeClr val="accent1">
                      <a:lumMod val="75000"/>
                    </a:schemeClr>
                  </a:solidFill>
                </a:rPr>
                <a:t>0.129</a:t>
              </a:r>
            </a:p>
          </p:txBody>
        </p:sp>
        <p:sp>
          <p:nvSpPr>
            <p:cNvPr id="68" name="Rectangle 67"/>
            <p:cNvSpPr/>
            <p:nvPr/>
          </p:nvSpPr>
          <p:spPr>
            <a:xfrm>
              <a:off x="6625191" y="501009"/>
              <a:ext cx="546945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000" b="1" smtClean="0">
                  <a:solidFill>
                    <a:schemeClr val="accent1">
                      <a:lumMod val="75000"/>
                    </a:schemeClr>
                  </a:solidFill>
                </a:rPr>
                <a:t>0.0725</a:t>
              </a: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4955006" y="961343"/>
              <a:ext cx="3598444" cy="553998"/>
            </a:xfrm>
            <a:prstGeom prst="rect">
              <a:avLst/>
            </a:prstGeom>
            <a:noFill/>
            <a:ln w="3175">
              <a:solidFill>
                <a:schemeClr val="accent1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000" b="1" smtClean="0">
                  <a:solidFill>
                    <a:schemeClr val="accent1">
                      <a:lumMod val="50000"/>
                    </a:schemeClr>
                  </a:solidFill>
                </a:rPr>
                <a:t>Note: </a:t>
              </a:r>
              <a:r>
                <a:rPr lang="en-US" sz="1000" smtClean="0"/>
                <a:t>in other screen ratio, the fraction is still the same, when calculate the width and height of the button, take the smaller value and make them equal each other (W/H = 1)</a:t>
              </a:r>
              <a:endParaRPr lang="en-US" sz="100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</p:grpSp>
      <p:grpSp>
        <p:nvGrpSpPr>
          <p:cNvPr id="111" name="Group 110"/>
          <p:cNvGrpSpPr/>
          <p:nvPr/>
        </p:nvGrpSpPr>
        <p:grpSpPr>
          <a:xfrm>
            <a:off x="4959499" y="2823056"/>
            <a:ext cx="2422173" cy="973284"/>
            <a:chOff x="4951138" y="4286262"/>
            <a:chExt cx="2422173" cy="973284"/>
          </a:xfrm>
        </p:grpSpPr>
        <p:pic>
          <p:nvPicPr>
            <p:cNvPr id="51" name="Picture 50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60664" y="4582191"/>
              <a:ext cx="940907" cy="490055"/>
            </a:xfrm>
            <a:prstGeom prst="rect">
              <a:avLst/>
            </a:prstGeom>
            <a:ln>
              <a:noFill/>
            </a:ln>
          </p:spPr>
        </p:pic>
        <p:cxnSp>
          <p:nvCxnSpPr>
            <p:cNvPr id="53" name="Straight Connector 52"/>
            <p:cNvCxnSpPr/>
            <p:nvPr/>
          </p:nvCxnSpPr>
          <p:spPr>
            <a:xfrm>
              <a:off x="4960664" y="4296560"/>
              <a:ext cx="0" cy="962986"/>
            </a:xfrm>
            <a:prstGeom prst="line">
              <a:avLst/>
            </a:prstGeom>
            <a:ln w="952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 flipV="1">
              <a:off x="4951138" y="4547129"/>
              <a:ext cx="2356451" cy="1"/>
            </a:xfrm>
            <a:prstGeom prst="line">
              <a:avLst/>
            </a:prstGeom>
            <a:ln w="952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 flipV="1">
              <a:off x="4980721" y="5092378"/>
              <a:ext cx="2326868" cy="1"/>
            </a:xfrm>
            <a:prstGeom prst="line">
              <a:avLst/>
            </a:prstGeom>
            <a:ln w="952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>
              <a:off x="5915534" y="4286262"/>
              <a:ext cx="0" cy="962986"/>
            </a:xfrm>
            <a:prstGeom prst="line">
              <a:avLst/>
            </a:prstGeom>
            <a:ln w="952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Rectangle 60"/>
            <p:cNvSpPr/>
            <p:nvPr/>
          </p:nvSpPr>
          <p:spPr>
            <a:xfrm>
              <a:off x="5967428" y="4745328"/>
              <a:ext cx="479618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000" b="1">
                  <a:solidFill>
                    <a:schemeClr val="accent1">
                      <a:lumMod val="75000"/>
                    </a:schemeClr>
                  </a:solidFill>
                </a:rPr>
                <a:t>0.087</a:t>
              </a:r>
            </a:p>
          </p:txBody>
        </p:sp>
        <p:sp>
          <p:nvSpPr>
            <p:cNvPr id="62" name="Rectangle 61"/>
            <p:cNvSpPr/>
            <p:nvPr/>
          </p:nvSpPr>
          <p:spPr>
            <a:xfrm>
              <a:off x="5188657" y="4286262"/>
              <a:ext cx="349776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000" b="1" smtClean="0">
                  <a:solidFill>
                    <a:schemeClr val="accent1">
                      <a:lumMod val="75000"/>
                    </a:schemeClr>
                  </a:solidFill>
                </a:rPr>
                <a:t>0.3</a:t>
              </a:r>
            </a:p>
          </p:txBody>
        </p:sp>
        <p:sp>
          <p:nvSpPr>
            <p:cNvPr id="94" name="TextBox 93"/>
            <p:cNvSpPr txBox="1"/>
            <p:nvPr/>
          </p:nvSpPr>
          <p:spPr>
            <a:xfrm>
              <a:off x="6489736" y="4745327"/>
              <a:ext cx="883575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000" b="1" smtClean="0">
                  <a:solidFill>
                    <a:schemeClr val="accent2">
                      <a:lumMod val="75000"/>
                    </a:schemeClr>
                  </a:solidFill>
                </a:rPr>
                <a:t>W/H  = 1.717</a:t>
              </a:r>
              <a:endParaRPr lang="en-US" sz="1000" b="1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</p:grpSp>
      <p:grpSp>
        <p:nvGrpSpPr>
          <p:cNvPr id="113" name="Group 112"/>
          <p:cNvGrpSpPr/>
          <p:nvPr/>
        </p:nvGrpSpPr>
        <p:grpSpPr>
          <a:xfrm>
            <a:off x="4969025" y="4991675"/>
            <a:ext cx="3537476" cy="962986"/>
            <a:chOff x="4960664" y="5428089"/>
            <a:chExt cx="3537476" cy="962986"/>
          </a:xfrm>
        </p:grpSpPr>
        <p:sp>
          <p:nvSpPr>
            <p:cNvPr id="102" name="Rectangle 101"/>
            <p:cNvSpPr/>
            <p:nvPr/>
          </p:nvSpPr>
          <p:spPr>
            <a:xfrm>
              <a:off x="4980721" y="5754407"/>
              <a:ext cx="2120622" cy="19437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smtClean="0">
                  <a:solidFill>
                    <a:srgbClr val="88C153"/>
                  </a:solidFill>
                  <a:latin typeface="Roboto Medium" panose="02000000000000000000" pitchFamily="2" charset="0"/>
                  <a:ea typeface="Roboto Medium" panose="02000000000000000000" pitchFamily="2" charset="0"/>
                </a:rPr>
                <a:t>Click to scan Smart Hub</a:t>
              </a:r>
              <a:endParaRPr lang="en-US" sz="1400" b="1">
                <a:solidFill>
                  <a:srgbClr val="88C153"/>
                </a:solidFill>
                <a:latin typeface="Roboto Medium" panose="02000000000000000000" pitchFamily="2" charset="0"/>
                <a:ea typeface="Roboto Medium" panose="02000000000000000000" pitchFamily="2" charset="0"/>
              </a:endParaRPr>
            </a:p>
          </p:txBody>
        </p:sp>
        <p:cxnSp>
          <p:nvCxnSpPr>
            <p:cNvPr id="103" name="Straight Connector 102"/>
            <p:cNvCxnSpPr/>
            <p:nvPr/>
          </p:nvCxnSpPr>
          <p:spPr>
            <a:xfrm flipV="1">
              <a:off x="4960664" y="5585714"/>
              <a:ext cx="2640286" cy="7306"/>
            </a:xfrm>
            <a:prstGeom prst="line">
              <a:avLst/>
            </a:prstGeom>
            <a:ln w="952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/>
          </p:nvCxnSpPr>
          <p:spPr>
            <a:xfrm flipV="1">
              <a:off x="4960664" y="6082722"/>
              <a:ext cx="2741583" cy="5442"/>
            </a:xfrm>
            <a:prstGeom prst="line">
              <a:avLst/>
            </a:prstGeom>
            <a:ln w="952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/>
          </p:nvCxnSpPr>
          <p:spPr>
            <a:xfrm>
              <a:off x="4960664" y="5428089"/>
              <a:ext cx="0" cy="962986"/>
            </a:xfrm>
            <a:prstGeom prst="line">
              <a:avLst/>
            </a:prstGeom>
            <a:ln w="952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/>
          </p:nvCxnSpPr>
          <p:spPr>
            <a:xfrm>
              <a:off x="7058534" y="5428089"/>
              <a:ext cx="0" cy="962986"/>
            </a:xfrm>
            <a:prstGeom prst="line">
              <a:avLst/>
            </a:prstGeom>
            <a:ln w="952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TextBox 108"/>
            <p:cNvSpPr txBox="1"/>
            <p:nvPr/>
          </p:nvSpPr>
          <p:spPr>
            <a:xfrm>
              <a:off x="7172136" y="5609825"/>
              <a:ext cx="700833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000" b="1" smtClean="0">
                  <a:solidFill>
                    <a:schemeClr val="accent2">
                      <a:lumMod val="75000"/>
                    </a:schemeClr>
                  </a:solidFill>
                </a:rPr>
                <a:t>FS  = 14pt</a:t>
              </a:r>
              <a:endParaRPr lang="en-US" sz="1000" b="1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110" name="TextBox 109"/>
            <p:cNvSpPr txBox="1"/>
            <p:nvPr/>
          </p:nvSpPr>
          <p:spPr>
            <a:xfrm>
              <a:off x="7172136" y="5800042"/>
              <a:ext cx="1326004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000" b="1" smtClean="0">
                  <a:solidFill>
                    <a:schemeClr val="accent2">
                      <a:lumMod val="75000"/>
                    </a:schemeClr>
                  </a:solidFill>
                </a:rPr>
                <a:t>FF  = Roboto Medium</a:t>
              </a:r>
              <a:endParaRPr lang="en-US" sz="1000" b="1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</p:grpSp>
      <p:pic>
        <p:nvPicPr>
          <p:cNvPr id="114" name="Picture 113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1786" y="1721145"/>
            <a:ext cx="257920" cy="182590"/>
          </a:xfrm>
          <a:prstGeom prst="rect">
            <a:avLst/>
          </a:prstGeom>
        </p:spPr>
      </p:pic>
      <p:sp>
        <p:nvSpPr>
          <p:cNvPr id="115" name="TextBox 114"/>
          <p:cNvSpPr txBox="1"/>
          <p:nvPr/>
        </p:nvSpPr>
        <p:spPr>
          <a:xfrm>
            <a:off x="5376266" y="1695746"/>
            <a:ext cx="15424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smtClean="0"/>
              <a:t>Navigate to previous page</a:t>
            </a:r>
            <a:endParaRPr lang="en-US" sz="1000"/>
          </a:p>
        </p:txBody>
      </p:sp>
      <p:pic>
        <p:nvPicPr>
          <p:cNvPr id="116" name="Picture 115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1786" y="2141673"/>
            <a:ext cx="256778" cy="246114"/>
          </a:xfrm>
          <a:prstGeom prst="rect">
            <a:avLst/>
          </a:prstGeom>
        </p:spPr>
      </p:pic>
      <p:sp>
        <p:nvSpPr>
          <p:cNvPr id="117" name="TextBox 116"/>
          <p:cNvSpPr txBox="1"/>
          <p:nvPr/>
        </p:nvSpPr>
        <p:spPr>
          <a:xfrm>
            <a:off x="5376267" y="2143433"/>
            <a:ext cx="31771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smtClean="0"/>
              <a:t>Navigate to device manager page (Refer </a:t>
            </a:r>
            <a:r>
              <a:rPr lang="vi-VN" sz="1000" u="sng" smtClean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Hubs</a:t>
            </a:r>
            <a:r>
              <a:rPr lang="en-US" sz="1000" u="sng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1000" u="sng">
                <a:solidFill>
                  <a:schemeClr val="accent1">
                    <a:lumMod val="75000"/>
                  </a:schemeClr>
                </a:solidFill>
              </a:rPr>
              <a:t>manager </a:t>
            </a:r>
            <a:r>
              <a:rPr lang="en-US" sz="1000" u="sng" smtClean="0">
                <a:solidFill>
                  <a:schemeClr val="accent1">
                    <a:lumMod val="75000"/>
                  </a:schemeClr>
                </a:solidFill>
              </a:rPr>
              <a:t> page</a:t>
            </a:r>
            <a:r>
              <a:rPr lang="en-US" sz="1000" smtClean="0"/>
              <a:t>)</a:t>
            </a:r>
            <a:endParaRPr lang="en-US" sz="1000"/>
          </a:p>
        </p:txBody>
      </p:sp>
      <p:cxnSp>
        <p:nvCxnSpPr>
          <p:cNvPr id="119" name="Straight Connector 118"/>
          <p:cNvCxnSpPr/>
          <p:nvPr/>
        </p:nvCxnSpPr>
        <p:spPr>
          <a:xfrm>
            <a:off x="4700857" y="2695575"/>
            <a:ext cx="3981122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/>
          <p:cNvCxnSpPr/>
          <p:nvPr/>
        </p:nvCxnSpPr>
        <p:spPr>
          <a:xfrm>
            <a:off x="4700857" y="4810506"/>
            <a:ext cx="3981122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TextBox 122"/>
          <p:cNvSpPr txBox="1"/>
          <p:nvPr/>
        </p:nvSpPr>
        <p:spPr>
          <a:xfrm>
            <a:off x="5366519" y="3808849"/>
            <a:ext cx="320151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smtClean="0"/>
              <a:t>Toggle Bluetooth button, use to turn on and off bluetooth</a:t>
            </a:r>
            <a:endParaRPr lang="en-US" sz="1000"/>
          </a:p>
        </p:txBody>
      </p:sp>
      <p:pic>
        <p:nvPicPr>
          <p:cNvPr id="124" name="Picture 123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3501" y="4111743"/>
            <a:ext cx="438667" cy="239042"/>
          </a:xfrm>
          <a:prstGeom prst="rect">
            <a:avLst/>
          </a:prstGeom>
        </p:spPr>
      </p:pic>
      <p:pic>
        <p:nvPicPr>
          <p:cNvPr id="125" name="Picture 124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3257" y="4443409"/>
            <a:ext cx="438912" cy="228599"/>
          </a:xfrm>
          <a:prstGeom prst="rect">
            <a:avLst/>
          </a:prstGeom>
        </p:spPr>
      </p:pic>
      <p:sp>
        <p:nvSpPr>
          <p:cNvPr id="126" name="TextBox 125"/>
          <p:cNvSpPr txBox="1"/>
          <p:nvPr/>
        </p:nvSpPr>
        <p:spPr>
          <a:xfrm>
            <a:off x="5365625" y="4111635"/>
            <a:ext cx="12314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smtClean="0"/>
              <a:t>Bluetooth sate is off</a:t>
            </a:r>
            <a:endParaRPr lang="en-US" sz="1000"/>
          </a:p>
        </p:txBody>
      </p:sp>
      <p:sp>
        <p:nvSpPr>
          <p:cNvPr id="127" name="TextBox 126"/>
          <p:cNvSpPr txBox="1"/>
          <p:nvPr/>
        </p:nvSpPr>
        <p:spPr>
          <a:xfrm>
            <a:off x="5352169" y="4426299"/>
            <a:ext cx="122180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smtClean="0"/>
              <a:t>Bluetooth sate is on</a:t>
            </a:r>
            <a:endParaRPr lang="en-US" sz="1000"/>
          </a:p>
        </p:txBody>
      </p:sp>
      <p:sp>
        <p:nvSpPr>
          <p:cNvPr id="128" name="TextBox 127"/>
          <p:cNvSpPr txBox="1"/>
          <p:nvPr/>
        </p:nvSpPr>
        <p:spPr>
          <a:xfrm>
            <a:off x="5365625" y="5954661"/>
            <a:ext cx="98937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smtClean="0"/>
              <a:t>Suggestion text</a:t>
            </a:r>
            <a:endParaRPr lang="en-US" sz="1000"/>
          </a:p>
        </p:txBody>
      </p:sp>
      <p:sp>
        <p:nvSpPr>
          <p:cNvPr id="135" name="Rectangle 134"/>
          <p:cNvSpPr/>
          <p:nvPr/>
        </p:nvSpPr>
        <p:spPr>
          <a:xfrm>
            <a:off x="3842347" y="1180189"/>
            <a:ext cx="41710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b="1" smtClean="0">
                <a:solidFill>
                  <a:schemeClr val="accent1">
                    <a:lumMod val="75000"/>
                  </a:schemeClr>
                </a:solidFill>
              </a:rPr>
              <a:t>0.076</a:t>
            </a:r>
          </a:p>
        </p:txBody>
      </p:sp>
      <p:sp>
        <p:nvSpPr>
          <p:cNvPr id="137" name="Rectangle 136"/>
          <p:cNvSpPr/>
          <p:nvPr/>
        </p:nvSpPr>
        <p:spPr>
          <a:xfrm>
            <a:off x="3842347" y="3593405"/>
            <a:ext cx="41710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b="1" smtClean="0">
                <a:solidFill>
                  <a:schemeClr val="accent1">
                    <a:lumMod val="75000"/>
                  </a:schemeClr>
                </a:solidFill>
              </a:rPr>
              <a:t>0.589</a:t>
            </a:r>
          </a:p>
        </p:txBody>
      </p:sp>
      <p:sp>
        <p:nvSpPr>
          <p:cNvPr id="139" name="Rectangle 138"/>
          <p:cNvSpPr/>
          <p:nvPr/>
        </p:nvSpPr>
        <p:spPr>
          <a:xfrm>
            <a:off x="3836632" y="4950356"/>
            <a:ext cx="41710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b="1" smtClean="0">
                <a:solidFill>
                  <a:schemeClr val="accent1">
                    <a:lumMod val="75000"/>
                  </a:schemeClr>
                </a:solidFill>
              </a:rPr>
              <a:t>0.087</a:t>
            </a:r>
          </a:p>
        </p:txBody>
      </p:sp>
      <p:sp>
        <p:nvSpPr>
          <p:cNvPr id="140" name="Rectangle 139"/>
          <p:cNvSpPr/>
          <p:nvPr/>
        </p:nvSpPr>
        <p:spPr>
          <a:xfrm>
            <a:off x="3836632" y="5872719"/>
            <a:ext cx="41710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b="1" smtClean="0">
                <a:solidFill>
                  <a:schemeClr val="accent1">
                    <a:lumMod val="75000"/>
                  </a:schemeClr>
                </a:solidFill>
              </a:rPr>
              <a:t>0.206</a:t>
            </a:r>
          </a:p>
        </p:txBody>
      </p:sp>
      <p:cxnSp>
        <p:nvCxnSpPr>
          <p:cNvPr id="142" name="Straight Connector 141"/>
          <p:cNvCxnSpPr/>
          <p:nvPr/>
        </p:nvCxnSpPr>
        <p:spPr>
          <a:xfrm flipV="1">
            <a:off x="488974" y="6462393"/>
            <a:ext cx="3952808" cy="10937"/>
          </a:xfrm>
          <a:prstGeom prst="line">
            <a:avLst/>
          </a:prstGeom>
          <a:ln w="952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Rectangle 95"/>
          <p:cNvSpPr/>
          <p:nvPr/>
        </p:nvSpPr>
        <p:spPr>
          <a:xfrm>
            <a:off x="-3354579" y="4789896"/>
            <a:ext cx="2563463" cy="5077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smtClean="0">
                <a:solidFill>
                  <a:srgbClr val="88C153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Click to scan Smart Hub</a:t>
            </a:r>
            <a:endParaRPr lang="en-US" sz="1400" b="1">
              <a:solidFill>
                <a:srgbClr val="88C153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pic>
        <p:nvPicPr>
          <p:cNvPr id="97" name="Picture 96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35675" y="1285576"/>
            <a:ext cx="256778" cy="246114"/>
          </a:xfrm>
          <a:prstGeom prst="rect">
            <a:avLst/>
          </a:prstGeom>
        </p:spPr>
      </p:pic>
      <p:pic>
        <p:nvPicPr>
          <p:cNvPr id="98" name="Picture 97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97579" y="1330049"/>
            <a:ext cx="257920" cy="182590"/>
          </a:xfrm>
          <a:prstGeom prst="rect">
            <a:avLst/>
          </a:prstGeom>
        </p:spPr>
      </p:pic>
      <p:pic>
        <p:nvPicPr>
          <p:cNvPr id="99" name="Picture 9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16641" y="5597454"/>
            <a:ext cx="940907" cy="490055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3189300" y="1077732"/>
            <a:ext cx="411480" cy="411480"/>
            <a:chOff x="3135188" y="1077697"/>
            <a:chExt cx="411480" cy="411480"/>
          </a:xfrm>
        </p:grpSpPr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17766" y="1167256"/>
              <a:ext cx="256778" cy="246114"/>
            </a:xfrm>
            <a:prstGeom prst="rect">
              <a:avLst/>
            </a:prstGeom>
          </p:spPr>
        </p:pic>
        <p:sp>
          <p:nvSpPr>
            <p:cNvPr id="107" name="Rectangle 106"/>
            <p:cNvSpPr/>
            <p:nvPr/>
          </p:nvSpPr>
          <p:spPr>
            <a:xfrm>
              <a:off x="3135188" y="1077697"/>
              <a:ext cx="411480" cy="411480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564887" y="1077811"/>
            <a:ext cx="411480" cy="411480"/>
            <a:chOff x="680023" y="1077811"/>
            <a:chExt cx="411480" cy="411480"/>
          </a:xfrm>
        </p:grpSpPr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6803" y="1211729"/>
              <a:ext cx="257920" cy="182590"/>
            </a:xfrm>
            <a:prstGeom prst="rect">
              <a:avLst/>
            </a:prstGeom>
          </p:spPr>
        </p:pic>
        <p:sp>
          <p:nvSpPr>
            <p:cNvPr id="108" name="Rectangle 107"/>
            <p:cNvSpPr/>
            <p:nvPr/>
          </p:nvSpPr>
          <p:spPr>
            <a:xfrm>
              <a:off x="680023" y="1077811"/>
              <a:ext cx="411480" cy="411480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38" name="Picture 13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78389" y="2214292"/>
            <a:ext cx="2864401" cy="2667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269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8670984" y="769016"/>
            <a:ext cx="3191256" cy="5669280"/>
          </a:xfrm>
          <a:prstGeom prst="rect">
            <a:avLst/>
          </a:prstGeom>
          <a:blipFill dpi="0" rotWithShape="1">
            <a:blip r:embed="rId3">
              <a:alphaModFix amt="3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398767" y="691364"/>
            <a:ext cx="3353373" cy="5838825"/>
          </a:xfrm>
          <a:prstGeom prst="rect">
            <a:avLst/>
          </a:prstGeom>
          <a:noFill/>
          <a:ln w="3175">
            <a:solidFill>
              <a:schemeClr val="bg1"/>
            </a:solidFill>
          </a:ln>
          <a:effectLst>
            <a:outerShdw blurRad="127000" sx="101000" sy="101000" algn="ctr" rotWithShape="0">
              <a:srgbClr val="0D4C5B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79511" y="773081"/>
            <a:ext cx="3193017" cy="566928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100000">
                <a:srgbClr val="EDFBFB"/>
              </a:gs>
              <a:gs pos="100000">
                <a:srgbClr val="EDFBFB">
                  <a:shade val="100000"/>
                  <a:satMod val="115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9197" y="392541"/>
            <a:ext cx="144783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smtClean="0">
                <a:solidFill>
                  <a:srgbClr val="FF0000"/>
                </a:solidFill>
              </a:rPr>
              <a:t>16:9 </a:t>
            </a:r>
            <a:r>
              <a:rPr lang="en-US" sz="1000" b="1">
                <a:solidFill>
                  <a:srgbClr val="FF0000"/>
                </a:solidFill>
              </a:rPr>
              <a:t>aspect screen ratio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9832" y="817078"/>
            <a:ext cx="221746" cy="221746"/>
          </a:xfrm>
          <a:prstGeom prst="rect">
            <a:avLst/>
          </a:prstGeom>
        </p:spPr>
      </p:pic>
      <p:sp>
        <p:nvSpPr>
          <p:cNvPr id="25" name="Rectangle 24"/>
          <p:cNvSpPr/>
          <p:nvPr/>
        </p:nvSpPr>
        <p:spPr>
          <a:xfrm>
            <a:off x="499468" y="777146"/>
            <a:ext cx="3191256" cy="5669280"/>
          </a:xfrm>
          <a:prstGeom prst="rect">
            <a:avLst/>
          </a:prstGeom>
          <a:blipFill dpi="0" rotWithShape="1">
            <a:blip r:embed="rId3">
              <a:alphaModFix amt="3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2863110" y="912786"/>
            <a:ext cx="702586" cy="407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smtClean="0">
                <a:solidFill>
                  <a:srgbClr val="79AEA4"/>
                </a:solidFill>
              </a:rPr>
              <a:t>100%</a:t>
            </a:r>
            <a:endParaRPr lang="en-US" sz="1000" b="1">
              <a:solidFill>
                <a:srgbClr val="79AEA4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6654" y="831196"/>
            <a:ext cx="163181" cy="16318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7429" y="831196"/>
            <a:ext cx="163181" cy="163181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330527" y="912786"/>
            <a:ext cx="702586" cy="407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smtClean="0">
                <a:solidFill>
                  <a:srgbClr val="79AEA4"/>
                </a:solidFill>
              </a:rPr>
              <a:t>9:41</a:t>
            </a:r>
            <a:endParaRPr lang="en-US" sz="1000" b="1">
              <a:solidFill>
                <a:srgbClr val="79AEA4"/>
              </a:solidFill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393" y="831196"/>
            <a:ext cx="163181" cy="163181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158" y="837995"/>
            <a:ext cx="163181" cy="163181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868331" y="6611779"/>
            <a:ext cx="215956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Bluetooth scanner screen background</a:t>
            </a:r>
            <a:endParaRPr lang="en-US" sz="100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4685606" y="773080"/>
            <a:ext cx="3193017" cy="566928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100000">
                <a:srgbClr val="EDFBFB"/>
              </a:gs>
              <a:gs pos="100000">
                <a:srgbClr val="EDFBFB">
                  <a:shade val="100000"/>
                  <a:satMod val="115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64"/>
          <p:cNvSpPr txBox="1"/>
          <p:nvPr/>
        </p:nvSpPr>
        <p:spPr>
          <a:xfrm>
            <a:off x="4030360" y="3431608"/>
            <a:ext cx="37702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/>
              <a:t>=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8086290" y="3431608"/>
            <a:ext cx="37702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smtClean="0"/>
              <a:t>+</a:t>
            </a:r>
            <a:endParaRPr lang="en-US" sz="3000" b="1"/>
          </a:p>
        </p:txBody>
      </p:sp>
      <p:sp>
        <p:nvSpPr>
          <p:cNvPr id="67" name="TextBox 66"/>
          <p:cNvSpPr txBox="1"/>
          <p:nvPr/>
        </p:nvSpPr>
        <p:spPr>
          <a:xfrm>
            <a:off x="0" y="9198"/>
            <a:ext cx="1316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smtClean="0"/>
              <a:t>Background</a:t>
            </a:r>
            <a:endParaRPr lang="en-US" b="1" u="sng"/>
          </a:p>
        </p:txBody>
      </p:sp>
      <p:cxnSp>
        <p:nvCxnSpPr>
          <p:cNvPr id="68" name="Straight Connector 67"/>
          <p:cNvCxnSpPr/>
          <p:nvPr/>
        </p:nvCxnSpPr>
        <p:spPr>
          <a:xfrm>
            <a:off x="479510" y="1926169"/>
            <a:ext cx="3863890" cy="0"/>
          </a:xfrm>
          <a:prstGeom prst="line">
            <a:avLst/>
          </a:prstGeom>
          <a:ln w="952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479510" y="769016"/>
            <a:ext cx="0" cy="5673344"/>
          </a:xfrm>
          <a:prstGeom prst="line">
            <a:avLst/>
          </a:prstGeom>
          <a:ln w="952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Rectangle 76"/>
          <p:cNvSpPr/>
          <p:nvPr/>
        </p:nvSpPr>
        <p:spPr>
          <a:xfrm>
            <a:off x="3794558" y="1679948"/>
            <a:ext cx="47160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smtClean="0">
                <a:solidFill>
                  <a:schemeClr val="accent6">
                    <a:lumMod val="75000"/>
                  </a:schemeClr>
                </a:solidFill>
              </a:rPr>
              <a:t>3.49”</a:t>
            </a:r>
            <a:endParaRPr lang="en-US" sz="1000" b="1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0" y="3814933"/>
            <a:ext cx="40588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smtClean="0">
                <a:solidFill>
                  <a:schemeClr val="accent6">
                    <a:lumMod val="75000"/>
                  </a:schemeClr>
                </a:solidFill>
              </a:rPr>
              <a:t>6.2”</a:t>
            </a:r>
            <a:endParaRPr lang="en-US" sz="1000" b="1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5059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 69"/>
          <p:cNvSpPr/>
          <p:nvPr/>
        </p:nvSpPr>
        <p:spPr>
          <a:xfrm>
            <a:off x="4708670" y="0"/>
            <a:ext cx="4003882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408230" y="714839"/>
            <a:ext cx="3353373" cy="5838825"/>
          </a:xfrm>
          <a:prstGeom prst="rect">
            <a:avLst/>
          </a:prstGeom>
          <a:noFill/>
          <a:ln w="3175">
            <a:solidFill>
              <a:schemeClr val="bg1"/>
            </a:solidFill>
          </a:ln>
          <a:effectLst>
            <a:outerShdw blurRad="127000" sx="101000" sy="101000" algn="ctr" rotWithShape="0">
              <a:srgbClr val="0D4C5B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88974" y="796556"/>
            <a:ext cx="3193017" cy="566928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100000">
                <a:srgbClr val="EDFBFB"/>
              </a:gs>
              <a:gs pos="100000">
                <a:srgbClr val="EDFBFB">
                  <a:shade val="100000"/>
                  <a:satMod val="115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484965" y="793113"/>
            <a:ext cx="3191256" cy="5669280"/>
          </a:xfrm>
          <a:prstGeom prst="rect">
            <a:avLst/>
          </a:prstGeom>
          <a:blipFill dpi="0" rotWithShape="1">
            <a:blip r:embed="rId3">
              <a:alphaModFix amt="3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18660" y="416016"/>
            <a:ext cx="144783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smtClean="0">
                <a:solidFill>
                  <a:srgbClr val="FF0000"/>
                </a:solidFill>
              </a:rPr>
              <a:t>16:9 </a:t>
            </a:r>
            <a:r>
              <a:rPr lang="en-US" sz="1000" b="1">
                <a:solidFill>
                  <a:srgbClr val="FF0000"/>
                </a:solidFill>
              </a:rPr>
              <a:t>aspect screen ratio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9295" y="840553"/>
            <a:ext cx="221746" cy="221746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2872573" y="936261"/>
            <a:ext cx="702586" cy="407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smtClean="0">
                <a:solidFill>
                  <a:srgbClr val="79AEA4"/>
                </a:solidFill>
              </a:rPr>
              <a:t>100%</a:t>
            </a:r>
            <a:endParaRPr lang="en-US" sz="1000" b="1">
              <a:solidFill>
                <a:srgbClr val="79AEA4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6117" y="854671"/>
            <a:ext cx="163181" cy="16318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6892" y="854671"/>
            <a:ext cx="163181" cy="163181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339990" y="936261"/>
            <a:ext cx="702586" cy="407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smtClean="0">
                <a:solidFill>
                  <a:srgbClr val="79AEA4"/>
                </a:solidFill>
              </a:rPr>
              <a:t>9:41</a:t>
            </a:r>
            <a:endParaRPr lang="en-US" sz="1000" b="1">
              <a:solidFill>
                <a:srgbClr val="79AEA4"/>
              </a:solidFill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856" y="854671"/>
            <a:ext cx="163181" cy="163181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9621" y="861470"/>
            <a:ext cx="163181" cy="16318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98862" y="4789896"/>
            <a:ext cx="2563463" cy="5077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smtClean="0">
                <a:solidFill>
                  <a:srgbClr val="F26522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Click to scan Smart Hub</a:t>
            </a:r>
            <a:endParaRPr lang="en-US" sz="1400" b="1">
              <a:solidFill>
                <a:srgbClr val="F26522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6800" y="5596800"/>
            <a:ext cx="940907" cy="491363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476" y="2147545"/>
            <a:ext cx="2868267" cy="2667257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4756" y="0"/>
            <a:ext cx="3477244" cy="3477244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1252484" y="6611779"/>
            <a:ext cx="15359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Bluetooth scanner screen</a:t>
            </a:r>
            <a:endParaRPr lang="en-US" sz="100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9604427" y="3547921"/>
            <a:ext cx="172675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Bluetooth scanner animation</a:t>
            </a:r>
            <a:endParaRPr lang="en-US" sz="100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8963814" y="420754"/>
            <a:ext cx="2824712" cy="2635735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Connector 38"/>
          <p:cNvCxnSpPr/>
          <p:nvPr/>
        </p:nvCxnSpPr>
        <p:spPr>
          <a:xfrm>
            <a:off x="8963814" y="3132689"/>
            <a:ext cx="0" cy="994970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8973174" y="3864819"/>
            <a:ext cx="904415" cy="24622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000" b="1" smtClean="0">
                <a:solidFill>
                  <a:schemeClr val="accent2">
                    <a:lumMod val="75000"/>
                  </a:schemeClr>
                </a:solidFill>
              </a:rPr>
              <a:t>W/H  = 15/14</a:t>
            </a:r>
            <a:endParaRPr lang="en-US" sz="1000" b="1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43" name="Straight Connector 42"/>
          <p:cNvCxnSpPr/>
          <p:nvPr/>
        </p:nvCxnSpPr>
        <p:spPr>
          <a:xfrm flipV="1">
            <a:off x="488974" y="1072005"/>
            <a:ext cx="3952808" cy="10937"/>
          </a:xfrm>
          <a:prstGeom prst="line">
            <a:avLst/>
          </a:prstGeom>
          <a:ln w="952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V="1">
            <a:off x="488974" y="1488072"/>
            <a:ext cx="3952808" cy="10937"/>
          </a:xfrm>
          <a:prstGeom prst="line">
            <a:avLst/>
          </a:prstGeom>
          <a:ln w="952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flipV="1">
            <a:off x="488974" y="4799569"/>
            <a:ext cx="3952808" cy="10937"/>
          </a:xfrm>
          <a:prstGeom prst="line">
            <a:avLst/>
          </a:prstGeom>
          <a:ln w="952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V="1">
            <a:off x="488974" y="5294713"/>
            <a:ext cx="3952808" cy="10937"/>
          </a:xfrm>
          <a:prstGeom prst="line">
            <a:avLst/>
          </a:prstGeom>
          <a:ln w="952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0" y="9198"/>
            <a:ext cx="678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smtClean="0"/>
              <a:t>Icons</a:t>
            </a:r>
            <a:endParaRPr lang="en-US" b="1" u="sng"/>
          </a:p>
        </p:txBody>
      </p:sp>
      <p:grpSp>
        <p:nvGrpSpPr>
          <p:cNvPr id="112" name="Group 111"/>
          <p:cNvGrpSpPr/>
          <p:nvPr/>
        </p:nvGrpSpPr>
        <p:grpSpPr>
          <a:xfrm>
            <a:off x="4921661" y="164827"/>
            <a:ext cx="3631789" cy="1350514"/>
            <a:chOff x="4921661" y="164827"/>
            <a:chExt cx="3631789" cy="1350514"/>
          </a:xfrm>
        </p:grpSpPr>
        <p:cxnSp>
          <p:nvCxnSpPr>
            <p:cNvPr id="4" name="Straight Connector 3"/>
            <p:cNvCxnSpPr/>
            <p:nvPr/>
          </p:nvCxnSpPr>
          <p:spPr>
            <a:xfrm>
              <a:off x="4955006" y="212860"/>
              <a:ext cx="0" cy="205519"/>
            </a:xfrm>
            <a:prstGeom prst="line">
              <a:avLst/>
            </a:prstGeom>
            <a:ln w="952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71817" y="508826"/>
              <a:ext cx="256779" cy="246114"/>
            </a:xfrm>
            <a:prstGeom prst="rect">
              <a:avLst/>
            </a:prstGeom>
          </p:spPr>
        </p:pic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40995" y="540588"/>
              <a:ext cx="257920" cy="182591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4955006" y="418379"/>
              <a:ext cx="411480" cy="411480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6194466" y="418379"/>
              <a:ext cx="411480" cy="411480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5" name="Straight Connector 44"/>
            <p:cNvCxnSpPr/>
            <p:nvPr/>
          </p:nvCxnSpPr>
          <p:spPr>
            <a:xfrm>
              <a:off x="5366486" y="212860"/>
              <a:ext cx="0" cy="205519"/>
            </a:xfrm>
            <a:prstGeom prst="line">
              <a:avLst/>
            </a:prstGeom>
            <a:ln w="952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>
              <a:off x="6194466" y="210873"/>
              <a:ext cx="0" cy="214837"/>
            </a:xfrm>
            <a:prstGeom prst="line">
              <a:avLst/>
            </a:prstGeom>
            <a:ln w="952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>
              <a:off x="6605946" y="210873"/>
              <a:ext cx="0" cy="214837"/>
            </a:xfrm>
            <a:prstGeom prst="line">
              <a:avLst/>
            </a:prstGeom>
            <a:ln w="952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>
              <a:off x="6584068" y="418379"/>
              <a:ext cx="178033" cy="7331"/>
            </a:xfrm>
            <a:prstGeom prst="line">
              <a:avLst/>
            </a:prstGeom>
            <a:ln w="952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>
              <a:off x="6528596" y="829859"/>
              <a:ext cx="233505" cy="0"/>
            </a:xfrm>
            <a:prstGeom prst="line">
              <a:avLst/>
            </a:prstGeom>
            <a:ln w="952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>
              <a:off x="5366486" y="418379"/>
              <a:ext cx="206483" cy="0"/>
            </a:xfrm>
            <a:prstGeom prst="line">
              <a:avLst/>
            </a:prstGeom>
            <a:ln w="952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5366486" y="829859"/>
              <a:ext cx="206483" cy="0"/>
            </a:xfrm>
            <a:prstGeom prst="line">
              <a:avLst/>
            </a:prstGeom>
            <a:ln w="952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Rectangle 64"/>
            <p:cNvSpPr/>
            <p:nvPr/>
          </p:nvSpPr>
          <p:spPr>
            <a:xfrm>
              <a:off x="4921661" y="164827"/>
              <a:ext cx="481222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000" b="1" smtClean="0">
                  <a:solidFill>
                    <a:schemeClr val="accent1">
                      <a:lumMod val="75000"/>
                    </a:schemeClr>
                  </a:solidFill>
                </a:rPr>
                <a:t>0.129</a:t>
              </a:r>
            </a:p>
          </p:txBody>
        </p:sp>
        <p:sp>
          <p:nvSpPr>
            <p:cNvPr id="66" name="Rectangle 65"/>
            <p:cNvSpPr/>
            <p:nvPr/>
          </p:nvSpPr>
          <p:spPr>
            <a:xfrm>
              <a:off x="5376266" y="501009"/>
              <a:ext cx="546945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000" b="1" smtClean="0">
                  <a:solidFill>
                    <a:schemeClr val="accent1">
                      <a:lumMod val="75000"/>
                    </a:schemeClr>
                  </a:solidFill>
                </a:rPr>
                <a:t>0.0725</a:t>
              </a:r>
            </a:p>
          </p:txBody>
        </p:sp>
        <p:sp>
          <p:nvSpPr>
            <p:cNvPr id="67" name="Rectangle 66"/>
            <p:cNvSpPr/>
            <p:nvPr/>
          </p:nvSpPr>
          <p:spPr>
            <a:xfrm>
              <a:off x="6170586" y="164827"/>
              <a:ext cx="481222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000" b="1" smtClean="0">
                  <a:solidFill>
                    <a:schemeClr val="accent1">
                      <a:lumMod val="75000"/>
                    </a:schemeClr>
                  </a:solidFill>
                </a:rPr>
                <a:t>0.129</a:t>
              </a:r>
            </a:p>
          </p:txBody>
        </p:sp>
        <p:sp>
          <p:nvSpPr>
            <p:cNvPr id="68" name="Rectangle 67"/>
            <p:cNvSpPr/>
            <p:nvPr/>
          </p:nvSpPr>
          <p:spPr>
            <a:xfrm>
              <a:off x="6625191" y="501009"/>
              <a:ext cx="546945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000" b="1" smtClean="0">
                  <a:solidFill>
                    <a:schemeClr val="accent1">
                      <a:lumMod val="75000"/>
                    </a:schemeClr>
                  </a:solidFill>
                </a:rPr>
                <a:t>0.0725</a:t>
              </a: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4955006" y="961343"/>
              <a:ext cx="3598444" cy="553998"/>
            </a:xfrm>
            <a:prstGeom prst="rect">
              <a:avLst/>
            </a:prstGeom>
            <a:noFill/>
            <a:ln w="3175">
              <a:solidFill>
                <a:schemeClr val="accent1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000" b="1" smtClean="0">
                  <a:solidFill>
                    <a:schemeClr val="accent1">
                      <a:lumMod val="50000"/>
                    </a:schemeClr>
                  </a:solidFill>
                </a:rPr>
                <a:t>Note: </a:t>
              </a:r>
              <a:r>
                <a:rPr lang="en-US" sz="1000" smtClean="0"/>
                <a:t>in other screen ratio, the fraction is still the same, when calculate the width and height of the button, take the smaller value and make them equal each other (W/H = 1)</a:t>
              </a:r>
              <a:endParaRPr lang="en-US" sz="100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</p:grpSp>
      <p:grpSp>
        <p:nvGrpSpPr>
          <p:cNvPr id="111" name="Group 110"/>
          <p:cNvGrpSpPr/>
          <p:nvPr/>
        </p:nvGrpSpPr>
        <p:grpSpPr>
          <a:xfrm>
            <a:off x="4959499" y="2823056"/>
            <a:ext cx="2422173" cy="973284"/>
            <a:chOff x="4951138" y="4286262"/>
            <a:chExt cx="2422173" cy="973284"/>
          </a:xfrm>
        </p:grpSpPr>
        <p:pic>
          <p:nvPicPr>
            <p:cNvPr id="51" name="Picture 50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60664" y="4581537"/>
              <a:ext cx="940907" cy="491363"/>
            </a:xfrm>
            <a:prstGeom prst="rect">
              <a:avLst/>
            </a:prstGeom>
            <a:ln>
              <a:noFill/>
            </a:ln>
          </p:spPr>
        </p:pic>
        <p:cxnSp>
          <p:nvCxnSpPr>
            <p:cNvPr id="53" name="Straight Connector 52"/>
            <p:cNvCxnSpPr/>
            <p:nvPr/>
          </p:nvCxnSpPr>
          <p:spPr>
            <a:xfrm>
              <a:off x="4960664" y="4296560"/>
              <a:ext cx="0" cy="962986"/>
            </a:xfrm>
            <a:prstGeom prst="line">
              <a:avLst/>
            </a:prstGeom>
            <a:ln w="952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 flipV="1">
              <a:off x="4951138" y="4547129"/>
              <a:ext cx="2356451" cy="1"/>
            </a:xfrm>
            <a:prstGeom prst="line">
              <a:avLst/>
            </a:prstGeom>
            <a:ln w="952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 flipV="1">
              <a:off x="4980721" y="5092378"/>
              <a:ext cx="2326868" cy="1"/>
            </a:xfrm>
            <a:prstGeom prst="line">
              <a:avLst/>
            </a:prstGeom>
            <a:ln w="952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>
              <a:off x="5915534" y="4286262"/>
              <a:ext cx="0" cy="962986"/>
            </a:xfrm>
            <a:prstGeom prst="line">
              <a:avLst/>
            </a:prstGeom>
            <a:ln w="952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Rectangle 60"/>
            <p:cNvSpPr/>
            <p:nvPr/>
          </p:nvSpPr>
          <p:spPr>
            <a:xfrm>
              <a:off x="5967428" y="4745328"/>
              <a:ext cx="479618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000" b="1">
                  <a:solidFill>
                    <a:schemeClr val="accent1">
                      <a:lumMod val="75000"/>
                    </a:schemeClr>
                  </a:solidFill>
                </a:rPr>
                <a:t>0.087</a:t>
              </a:r>
            </a:p>
          </p:txBody>
        </p:sp>
        <p:sp>
          <p:nvSpPr>
            <p:cNvPr id="62" name="Rectangle 61"/>
            <p:cNvSpPr/>
            <p:nvPr/>
          </p:nvSpPr>
          <p:spPr>
            <a:xfrm>
              <a:off x="5188657" y="4286262"/>
              <a:ext cx="349776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000" b="1" smtClean="0">
                  <a:solidFill>
                    <a:schemeClr val="accent1">
                      <a:lumMod val="75000"/>
                    </a:schemeClr>
                  </a:solidFill>
                </a:rPr>
                <a:t>0.3</a:t>
              </a:r>
            </a:p>
          </p:txBody>
        </p:sp>
        <p:sp>
          <p:nvSpPr>
            <p:cNvPr id="94" name="TextBox 93"/>
            <p:cNvSpPr txBox="1"/>
            <p:nvPr/>
          </p:nvSpPr>
          <p:spPr>
            <a:xfrm>
              <a:off x="6489736" y="4745327"/>
              <a:ext cx="883575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000" b="1" smtClean="0">
                  <a:solidFill>
                    <a:schemeClr val="accent2">
                      <a:lumMod val="75000"/>
                    </a:schemeClr>
                  </a:solidFill>
                </a:rPr>
                <a:t>W/H  = 1.717</a:t>
              </a:r>
              <a:endParaRPr lang="en-US" sz="1000" b="1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</p:grpSp>
      <p:grpSp>
        <p:nvGrpSpPr>
          <p:cNvPr id="113" name="Group 112"/>
          <p:cNvGrpSpPr/>
          <p:nvPr/>
        </p:nvGrpSpPr>
        <p:grpSpPr>
          <a:xfrm>
            <a:off x="4969025" y="4991675"/>
            <a:ext cx="3537476" cy="962986"/>
            <a:chOff x="4960664" y="5428089"/>
            <a:chExt cx="3537476" cy="962986"/>
          </a:xfrm>
        </p:grpSpPr>
        <p:sp>
          <p:nvSpPr>
            <p:cNvPr id="102" name="Rectangle 101"/>
            <p:cNvSpPr/>
            <p:nvPr/>
          </p:nvSpPr>
          <p:spPr>
            <a:xfrm>
              <a:off x="4980721" y="5754407"/>
              <a:ext cx="2120622" cy="19437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smtClean="0">
                  <a:solidFill>
                    <a:srgbClr val="F26522"/>
                  </a:solidFill>
                  <a:latin typeface="Roboto Medium" panose="02000000000000000000" pitchFamily="2" charset="0"/>
                  <a:ea typeface="Roboto Medium" panose="02000000000000000000" pitchFamily="2" charset="0"/>
                </a:rPr>
                <a:t>Click to scan Smart Hub</a:t>
              </a:r>
              <a:endParaRPr lang="en-US" sz="1400" b="1">
                <a:solidFill>
                  <a:srgbClr val="F26522"/>
                </a:solidFill>
                <a:latin typeface="Roboto Medium" panose="02000000000000000000" pitchFamily="2" charset="0"/>
                <a:ea typeface="Roboto Medium" panose="02000000000000000000" pitchFamily="2" charset="0"/>
              </a:endParaRPr>
            </a:p>
          </p:txBody>
        </p:sp>
        <p:cxnSp>
          <p:nvCxnSpPr>
            <p:cNvPr id="103" name="Straight Connector 102"/>
            <p:cNvCxnSpPr/>
            <p:nvPr/>
          </p:nvCxnSpPr>
          <p:spPr>
            <a:xfrm flipV="1">
              <a:off x="4960664" y="5585714"/>
              <a:ext cx="2640286" cy="7306"/>
            </a:xfrm>
            <a:prstGeom prst="line">
              <a:avLst/>
            </a:prstGeom>
            <a:ln w="952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/>
          </p:nvCxnSpPr>
          <p:spPr>
            <a:xfrm flipV="1">
              <a:off x="4960664" y="6082722"/>
              <a:ext cx="2741583" cy="5442"/>
            </a:xfrm>
            <a:prstGeom prst="line">
              <a:avLst/>
            </a:prstGeom>
            <a:ln w="952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/>
          </p:nvCxnSpPr>
          <p:spPr>
            <a:xfrm>
              <a:off x="4960664" y="5428089"/>
              <a:ext cx="0" cy="962986"/>
            </a:xfrm>
            <a:prstGeom prst="line">
              <a:avLst/>
            </a:prstGeom>
            <a:ln w="952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/>
          </p:nvCxnSpPr>
          <p:spPr>
            <a:xfrm>
              <a:off x="7058534" y="5428089"/>
              <a:ext cx="0" cy="962986"/>
            </a:xfrm>
            <a:prstGeom prst="line">
              <a:avLst/>
            </a:prstGeom>
            <a:ln w="952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TextBox 108"/>
            <p:cNvSpPr txBox="1"/>
            <p:nvPr/>
          </p:nvSpPr>
          <p:spPr>
            <a:xfrm>
              <a:off x="7172136" y="5609825"/>
              <a:ext cx="700833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000" b="1" smtClean="0">
                  <a:solidFill>
                    <a:schemeClr val="accent2">
                      <a:lumMod val="75000"/>
                    </a:schemeClr>
                  </a:solidFill>
                </a:rPr>
                <a:t>FS  = 14pt</a:t>
              </a:r>
              <a:endParaRPr lang="en-US" sz="1000" b="1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110" name="TextBox 109"/>
            <p:cNvSpPr txBox="1"/>
            <p:nvPr/>
          </p:nvSpPr>
          <p:spPr>
            <a:xfrm>
              <a:off x="7172136" y="5800042"/>
              <a:ext cx="1326004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000" b="1" smtClean="0">
                  <a:solidFill>
                    <a:schemeClr val="accent2">
                      <a:lumMod val="75000"/>
                    </a:schemeClr>
                  </a:solidFill>
                </a:rPr>
                <a:t>FF  = Roboto Medium</a:t>
              </a:r>
              <a:endParaRPr lang="en-US" sz="1000" b="1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</p:grpSp>
      <p:pic>
        <p:nvPicPr>
          <p:cNvPr id="114" name="Picture 113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1786" y="1721145"/>
            <a:ext cx="257920" cy="182591"/>
          </a:xfrm>
          <a:prstGeom prst="rect">
            <a:avLst/>
          </a:prstGeom>
        </p:spPr>
      </p:pic>
      <p:sp>
        <p:nvSpPr>
          <p:cNvPr id="115" name="TextBox 114"/>
          <p:cNvSpPr txBox="1"/>
          <p:nvPr/>
        </p:nvSpPr>
        <p:spPr>
          <a:xfrm>
            <a:off x="5376266" y="1695746"/>
            <a:ext cx="15424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smtClean="0"/>
              <a:t>Navigate to previous page</a:t>
            </a:r>
            <a:endParaRPr lang="en-US" sz="1000"/>
          </a:p>
        </p:txBody>
      </p:sp>
      <p:pic>
        <p:nvPicPr>
          <p:cNvPr id="116" name="Picture 115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1786" y="2141673"/>
            <a:ext cx="256779" cy="246114"/>
          </a:xfrm>
          <a:prstGeom prst="rect">
            <a:avLst/>
          </a:prstGeom>
        </p:spPr>
      </p:pic>
      <p:sp>
        <p:nvSpPr>
          <p:cNvPr id="117" name="TextBox 116"/>
          <p:cNvSpPr txBox="1"/>
          <p:nvPr/>
        </p:nvSpPr>
        <p:spPr>
          <a:xfrm>
            <a:off x="5376267" y="2143433"/>
            <a:ext cx="31771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smtClean="0"/>
              <a:t>Navigate to device manager page (Refer </a:t>
            </a:r>
            <a:r>
              <a:rPr lang="vi-VN" sz="1000" u="sng" smtClean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Hubs</a:t>
            </a:r>
            <a:r>
              <a:rPr lang="en-US" sz="1000" u="sng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1000" u="sng">
                <a:solidFill>
                  <a:schemeClr val="accent1">
                    <a:lumMod val="75000"/>
                  </a:schemeClr>
                </a:solidFill>
              </a:rPr>
              <a:t>manager </a:t>
            </a:r>
            <a:r>
              <a:rPr lang="en-US" sz="1000" u="sng" smtClean="0">
                <a:solidFill>
                  <a:schemeClr val="accent1">
                    <a:lumMod val="75000"/>
                  </a:schemeClr>
                </a:solidFill>
              </a:rPr>
              <a:t> page</a:t>
            </a:r>
            <a:r>
              <a:rPr lang="en-US" sz="1000" smtClean="0"/>
              <a:t>)</a:t>
            </a:r>
            <a:endParaRPr lang="en-US" sz="1000"/>
          </a:p>
        </p:txBody>
      </p:sp>
      <p:cxnSp>
        <p:nvCxnSpPr>
          <p:cNvPr id="119" name="Straight Connector 118"/>
          <p:cNvCxnSpPr/>
          <p:nvPr/>
        </p:nvCxnSpPr>
        <p:spPr>
          <a:xfrm>
            <a:off x="4700857" y="2695575"/>
            <a:ext cx="3981122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/>
          <p:cNvCxnSpPr/>
          <p:nvPr/>
        </p:nvCxnSpPr>
        <p:spPr>
          <a:xfrm>
            <a:off x="4700857" y="4810506"/>
            <a:ext cx="3981122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TextBox 122"/>
          <p:cNvSpPr txBox="1"/>
          <p:nvPr/>
        </p:nvSpPr>
        <p:spPr>
          <a:xfrm>
            <a:off x="5366519" y="3808849"/>
            <a:ext cx="320151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smtClean="0"/>
              <a:t>Toggle Bluetooth button, use to turn on and off bluetooth</a:t>
            </a:r>
            <a:endParaRPr lang="en-US" sz="1000"/>
          </a:p>
        </p:txBody>
      </p:sp>
      <p:pic>
        <p:nvPicPr>
          <p:cNvPr id="124" name="Picture 123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3501" y="4111743"/>
            <a:ext cx="438668" cy="239042"/>
          </a:xfrm>
          <a:prstGeom prst="rect">
            <a:avLst/>
          </a:prstGeom>
        </p:spPr>
      </p:pic>
      <p:pic>
        <p:nvPicPr>
          <p:cNvPr id="125" name="Picture 124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3257" y="4443104"/>
            <a:ext cx="438912" cy="229210"/>
          </a:xfrm>
          <a:prstGeom prst="rect">
            <a:avLst/>
          </a:prstGeom>
        </p:spPr>
      </p:pic>
      <p:sp>
        <p:nvSpPr>
          <p:cNvPr id="126" name="TextBox 125"/>
          <p:cNvSpPr txBox="1"/>
          <p:nvPr/>
        </p:nvSpPr>
        <p:spPr>
          <a:xfrm>
            <a:off x="5365625" y="4111635"/>
            <a:ext cx="12314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smtClean="0"/>
              <a:t>Bluetooth sate is off</a:t>
            </a:r>
            <a:endParaRPr lang="en-US" sz="1000"/>
          </a:p>
        </p:txBody>
      </p:sp>
      <p:sp>
        <p:nvSpPr>
          <p:cNvPr id="127" name="TextBox 126"/>
          <p:cNvSpPr txBox="1"/>
          <p:nvPr/>
        </p:nvSpPr>
        <p:spPr>
          <a:xfrm>
            <a:off x="5352169" y="4426299"/>
            <a:ext cx="122180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smtClean="0"/>
              <a:t>Bluetooth sate is on</a:t>
            </a:r>
            <a:endParaRPr lang="en-US" sz="1000"/>
          </a:p>
        </p:txBody>
      </p:sp>
      <p:sp>
        <p:nvSpPr>
          <p:cNvPr id="128" name="TextBox 127"/>
          <p:cNvSpPr txBox="1"/>
          <p:nvPr/>
        </p:nvSpPr>
        <p:spPr>
          <a:xfrm>
            <a:off x="5365625" y="5954661"/>
            <a:ext cx="98937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smtClean="0"/>
              <a:t>Suggestion text</a:t>
            </a:r>
            <a:endParaRPr lang="en-US" sz="1000"/>
          </a:p>
        </p:txBody>
      </p:sp>
      <p:sp>
        <p:nvSpPr>
          <p:cNvPr id="135" name="Rectangle 134"/>
          <p:cNvSpPr/>
          <p:nvPr/>
        </p:nvSpPr>
        <p:spPr>
          <a:xfrm>
            <a:off x="3842347" y="1180189"/>
            <a:ext cx="41710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b="1" smtClean="0">
                <a:solidFill>
                  <a:schemeClr val="accent1">
                    <a:lumMod val="75000"/>
                  </a:schemeClr>
                </a:solidFill>
              </a:rPr>
              <a:t>0.076</a:t>
            </a:r>
          </a:p>
        </p:txBody>
      </p:sp>
      <p:sp>
        <p:nvSpPr>
          <p:cNvPr id="137" name="Rectangle 136"/>
          <p:cNvSpPr/>
          <p:nvPr/>
        </p:nvSpPr>
        <p:spPr>
          <a:xfrm>
            <a:off x="3842347" y="3593405"/>
            <a:ext cx="41710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b="1" smtClean="0">
                <a:solidFill>
                  <a:schemeClr val="accent1">
                    <a:lumMod val="75000"/>
                  </a:schemeClr>
                </a:solidFill>
              </a:rPr>
              <a:t>0.589</a:t>
            </a:r>
          </a:p>
        </p:txBody>
      </p:sp>
      <p:sp>
        <p:nvSpPr>
          <p:cNvPr id="139" name="Rectangle 138"/>
          <p:cNvSpPr/>
          <p:nvPr/>
        </p:nvSpPr>
        <p:spPr>
          <a:xfrm>
            <a:off x="3836632" y="4950356"/>
            <a:ext cx="41710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b="1" smtClean="0">
                <a:solidFill>
                  <a:schemeClr val="accent1">
                    <a:lumMod val="75000"/>
                  </a:schemeClr>
                </a:solidFill>
              </a:rPr>
              <a:t>0.087</a:t>
            </a:r>
          </a:p>
        </p:txBody>
      </p:sp>
      <p:sp>
        <p:nvSpPr>
          <p:cNvPr id="140" name="Rectangle 139"/>
          <p:cNvSpPr/>
          <p:nvPr/>
        </p:nvSpPr>
        <p:spPr>
          <a:xfrm>
            <a:off x="3836632" y="5872719"/>
            <a:ext cx="41710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b="1" smtClean="0">
                <a:solidFill>
                  <a:schemeClr val="accent1">
                    <a:lumMod val="75000"/>
                  </a:schemeClr>
                </a:solidFill>
              </a:rPr>
              <a:t>0.206</a:t>
            </a:r>
          </a:p>
        </p:txBody>
      </p:sp>
      <p:cxnSp>
        <p:nvCxnSpPr>
          <p:cNvPr id="142" name="Straight Connector 141"/>
          <p:cNvCxnSpPr/>
          <p:nvPr/>
        </p:nvCxnSpPr>
        <p:spPr>
          <a:xfrm flipV="1">
            <a:off x="488974" y="6462393"/>
            <a:ext cx="3952808" cy="10937"/>
          </a:xfrm>
          <a:prstGeom prst="line">
            <a:avLst/>
          </a:prstGeom>
          <a:ln w="952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ectangle 84"/>
          <p:cNvSpPr/>
          <p:nvPr/>
        </p:nvSpPr>
        <p:spPr>
          <a:xfrm>
            <a:off x="-3745211" y="714839"/>
            <a:ext cx="3353373" cy="5838825"/>
          </a:xfrm>
          <a:prstGeom prst="rect">
            <a:avLst/>
          </a:prstGeom>
          <a:noFill/>
          <a:ln w="3175">
            <a:solidFill>
              <a:schemeClr val="bg1"/>
            </a:solidFill>
          </a:ln>
          <a:effectLst>
            <a:outerShdw blurRad="127000" sx="101000" sy="101000" algn="ctr" rotWithShape="0">
              <a:srgbClr val="0D4C5B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-3664467" y="796556"/>
            <a:ext cx="3193017" cy="566928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100000">
                <a:srgbClr val="EDFBFB"/>
              </a:gs>
              <a:gs pos="100000">
                <a:srgbClr val="EDFBFB">
                  <a:shade val="100000"/>
                  <a:satMod val="115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-3666967" y="804050"/>
            <a:ext cx="3191256" cy="5669280"/>
          </a:xfrm>
          <a:prstGeom prst="rect">
            <a:avLst/>
          </a:prstGeom>
          <a:blipFill dpi="0" rotWithShape="1">
            <a:blip r:embed="rId3">
              <a:alphaModFix amt="3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8" name="Picture 8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74146" y="840553"/>
            <a:ext cx="221746" cy="221746"/>
          </a:xfrm>
          <a:prstGeom prst="rect">
            <a:avLst/>
          </a:prstGeom>
        </p:spPr>
      </p:pic>
      <p:sp>
        <p:nvSpPr>
          <p:cNvPr id="89" name="Rectangle 88"/>
          <p:cNvSpPr/>
          <p:nvPr/>
        </p:nvSpPr>
        <p:spPr>
          <a:xfrm>
            <a:off x="-1280868" y="936261"/>
            <a:ext cx="702586" cy="407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smtClean="0">
                <a:solidFill>
                  <a:srgbClr val="79AEA4"/>
                </a:solidFill>
              </a:rPr>
              <a:t>100%</a:t>
            </a:r>
            <a:endParaRPr lang="en-US" sz="1000" b="1">
              <a:solidFill>
                <a:srgbClr val="79AEA4"/>
              </a:solidFill>
            </a:endParaRPr>
          </a:p>
        </p:txBody>
      </p:sp>
      <p:pic>
        <p:nvPicPr>
          <p:cNvPr id="90" name="Picture 8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57324" y="854671"/>
            <a:ext cx="163181" cy="163181"/>
          </a:xfrm>
          <a:prstGeom prst="rect">
            <a:avLst/>
          </a:prstGeom>
        </p:spPr>
      </p:pic>
      <p:pic>
        <p:nvPicPr>
          <p:cNvPr id="91" name="Picture 9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46549" y="854671"/>
            <a:ext cx="163181" cy="163181"/>
          </a:xfrm>
          <a:prstGeom prst="rect">
            <a:avLst/>
          </a:prstGeom>
        </p:spPr>
      </p:pic>
      <p:sp>
        <p:nvSpPr>
          <p:cNvPr id="92" name="Rectangle 91"/>
          <p:cNvSpPr/>
          <p:nvPr/>
        </p:nvSpPr>
        <p:spPr>
          <a:xfrm>
            <a:off x="-3813451" y="936261"/>
            <a:ext cx="702586" cy="407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smtClean="0">
                <a:solidFill>
                  <a:srgbClr val="79AEA4"/>
                </a:solidFill>
              </a:rPr>
              <a:t>9:41</a:t>
            </a:r>
            <a:endParaRPr lang="en-US" sz="1000" b="1">
              <a:solidFill>
                <a:srgbClr val="79AEA4"/>
              </a:solidFill>
            </a:endParaRPr>
          </a:p>
        </p:txBody>
      </p:sp>
      <p:pic>
        <p:nvPicPr>
          <p:cNvPr id="93" name="Picture 9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03585" y="854671"/>
            <a:ext cx="163181" cy="163181"/>
          </a:xfrm>
          <a:prstGeom prst="rect">
            <a:avLst/>
          </a:prstGeom>
        </p:spPr>
      </p:pic>
      <p:pic>
        <p:nvPicPr>
          <p:cNvPr id="95" name="Picture 9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63820" y="861470"/>
            <a:ext cx="163181" cy="163181"/>
          </a:xfrm>
          <a:prstGeom prst="rect">
            <a:avLst/>
          </a:prstGeom>
        </p:spPr>
      </p:pic>
      <p:sp>
        <p:nvSpPr>
          <p:cNvPr id="96" name="Rectangle 95"/>
          <p:cNvSpPr/>
          <p:nvPr/>
        </p:nvSpPr>
        <p:spPr>
          <a:xfrm>
            <a:off x="-3354579" y="4789896"/>
            <a:ext cx="2563463" cy="5077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smtClean="0">
                <a:solidFill>
                  <a:srgbClr val="F26522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Click to scan Smart Hub</a:t>
            </a:r>
            <a:endParaRPr lang="en-US" sz="1400" b="1">
              <a:solidFill>
                <a:srgbClr val="F26522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pic>
        <p:nvPicPr>
          <p:cNvPr id="97" name="Picture 96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35675" y="1285576"/>
            <a:ext cx="256779" cy="246114"/>
          </a:xfrm>
          <a:prstGeom prst="rect">
            <a:avLst/>
          </a:prstGeom>
        </p:spPr>
      </p:pic>
      <p:pic>
        <p:nvPicPr>
          <p:cNvPr id="98" name="Picture 97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97579" y="1330049"/>
            <a:ext cx="257920" cy="182591"/>
          </a:xfrm>
          <a:prstGeom prst="rect">
            <a:avLst/>
          </a:prstGeom>
        </p:spPr>
      </p:pic>
      <p:pic>
        <p:nvPicPr>
          <p:cNvPr id="99" name="Picture 9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16641" y="5596800"/>
            <a:ext cx="940907" cy="491363"/>
          </a:xfrm>
          <a:prstGeom prst="rect">
            <a:avLst/>
          </a:prstGeom>
        </p:spPr>
      </p:pic>
      <p:pic>
        <p:nvPicPr>
          <p:cNvPr id="100" name="Picture 9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02965" y="2147545"/>
            <a:ext cx="2868267" cy="2667257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3189300" y="1077732"/>
            <a:ext cx="411480" cy="411480"/>
            <a:chOff x="3135188" y="1077697"/>
            <a:chExt cx="411480" cy="411480"/>
          </a:xfrm>
        </p:grpSpPr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17766" y="1167256"/>
              <a:ext cx="256779" cy="246114"/>
            </a:xfrm>
            <a:prstGeom prst="rect">
              <a:avLst/>
            </a:prstGeom>
          </p:spPr>
        </p:pic>
        <p:sp>
          <p:nvSpPr>
            <p:cNvPr id="107" name="Rectangle 106"/>
            <p:cNvSpPr/>
            <p:nvPr/>
          </p:nvSpPr>
          <p:spPr>
            <a:xfrm>
              <a:off x="3135188" y="1077697"/>
              <a:ext cx="411480" cy="411480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564887" y="1077811"/>
            <a:ext cx="411480" cy="411480"/>
            <a:chOff x="680023" y="1077811"/>
            <a:chExt cx="411480" cy="411480"/>
          </a:xfrm>
        </p:grpSpPr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6803" y="1211729"/>
              <a:ext cx="257920" cy="182591"/>
            </a:xfrm>
            <a:prstGeom prst="rect">
              <a:avLst/>
            </a:prstGeom>
          </p:spPr>
        </p:pic>
        <p:sp>
          <p:nvSpPr>
            <p:cNvPr id="108" name="Rectangle 107"/>
            <p:cNvSpPr/>
            <p:nvPr/>
          </p:nvSpPr>
          <p:spPr>
            <a:xfrm>
              <a:off x="680023" y="1077811"/>
              <a:ext cx="411480" cy="411480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65299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 69"/>
          <p:cNvSpPr/>
          <p:nvPr/>
        </p:nvSpPr>
        <p:spPr>
          <a:xfrm>
            <a:off x="4700857" y="0"/>
            <a:ext cx="4003882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408230" y="714839"/>
            <a:ext cx="3353373" cy="5838825"/>
          </a:xfrm>
          <a:prstGeom prst="rect">
            <a:avLst/>
          </a:prstGeom>
          <a:noFill/>
          <a:ln w="3175">
            <a:solidFill>
              <a:schemeClr val="bg1"/>
            </a:solidFill>
          </a:ln>
          <a:effectLst>
            <a:outerShdw blurRad="127000" sx="101000" sy="101000" algn="ctr" rotWithShape="0">
              <a:srgbClr val="0D4C5B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88974" y="796556"/>
            <a:ext cx="3193017" cy="5669280"/>
          </a:xfrm>
          <a:prstGeom prst="rect">
            <a:avLst/>
          </a:prstGeom>
          <a:solidFill>
            <a:srgbClr val="EFF1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18660" y="416016"/>
            <a:ext cx="144783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smtClean="0">
                <a:solidFill>
                  <a:srgbClr val="FF0000"/>
                </a:solidFill>
              </a:rPr>
              <a:t>16:9 </a:t>
            </a:r>
            <a:r>
              <a:rPr lang="en-US" sz="1000" b="1">
                <a:solidFill>
                  <a:srgbClr val="FF0000"/>
                </a:solidFill>
              </a:rPr>
              <a:t>aspect screen ratio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9295" y="840553"/>
            <a:ext cx="221746" cy="221746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2872573" y="936261"/>
            <a:ext cx="702586" cy="407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smtClean="0">
                <a:solidFill>
                  <a:srgbClr val="79AEA4"/>
                </a:solidFill>
              </a:rPr>
              <a:t>100%</a:t>
            </a:r>
            <a:endParaRPr lang="en-US" sz="1000" b="1">
              <a:solidFill>
                <a:srgbClr val="79AEA4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6117" y="854671"/>
            <a:ext cx="163181" cy="16318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6892" y="854671"/>
            <a:ext cx="163181" cy="163181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339990" y="936261"/>
            <a:ext cx="702586" cy="407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smtClean="0">
                <a:solidFill>
                  <a:srgbClr val="79AEA4"/>
                </a:solidFill>
              </a:rPr>
              <a:t>9:41</a:t>
            </a:r>
            <a:endParaRPr lang="en-US" sz="1000" b="1">
              <a:solidFill>
                <a:srgbClr val="79AEA4"/>
              </a:solidFill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856" y="854671"/>
            <a:ext cx="163181" cy="163181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9621" y="861470"/>
            <a:ext cx="163181" cy="163181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1252484" y="6611779"/>
            <a:ext cx="12634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1000" smtClean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Hub manager </a:t>
            </a:r>
            <a:r>
              <a:rPr lang="en-US" sz="1000" smtClean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screen</a:t>
            </a:r>
            <a:endParaRPr lang="en-US" sz="1000">
              <a:solidFill>
                <a:schemeClr val="tx1">
                  <a:lumMod val="95000"/>
                  <a:lumOff val="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9" name="Rounded Rectangle 88"/>
          <p:cNvSpPr/>
          <p:nvPr/>
        </p:nvSpPr>
        <p:spPr>
          <a:xfrm>
            <a:off x="931446" y="3157579"/>
            <a:ext cx="1011654" cy="1011654"/>
          </a:xfrm>
          <a:prstGeom prst="roundRect">
            <a:avLst/>
          </a:prstGeom>
          <a:noFill/>
          <a:ln w="28575">
            <a:solidFill>
              <a:srgbClr val="F9A16B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501" y="3295634"/>
            <a:ext cx="735543" cy="735543"/>
          </a:xfrm>
          <a:prstGeom prst="rect">
            <a:avLst/>
          </a:prstGeom>
        </p:spPr>
      </p:pic>
      <p:pic>
        <p:nvPicPr>
          <p:cNvPr id="275" name="Picture 274"/>
          <p:cNvPicPr>
            <a:picLocks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760" y="5875451"/>
            <a:ext cx="3191256" cy="585216"/>
          </a:xfrm>
          <a:prstGeom prst="rect">
            <a:avLst/>
          </a:prstGeom>
        </p:spPr>
      </p:pic>
      <p:sp>
        <p:nvSpPr>
          <p:cNvPr id="150" name="Rectangle 149"/>
          <p:cNvSpPr/>
          <p:nvPr/>
        </p:nvSpPr>
        <p:spPr>
          <a:xfrm>
            <a:off x="493760" y="5943600"/>
            <a:ext cx="457200" cy="457200"/>
          </a:xfrm>
          <a:prstGeom prst="rect">
            <a:avLst/>
          </a:prstGeom>
          <a:noFill/>
          <a:ln w="952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Rectangle 154"/>
          <p:cNvSpPr/>
          <p:nvPr/>
        </p:nvSpPr>
        <p:spPr>
          <a:xfrm>
            <a:off x="1170361" y="5942094"/>
            <a:ext cx="457200" cy="457200"/>
          </a:xfrm>
          <a:prstGeom prst="rect">
            <a:avLst/>
          </a:prstGeom>
          <a:noFill/>
          <a:ln w="952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Rectangle 160"/>
          <p:cNvSpPr/>
          <p:nvPr/>
        </p:nvSpPr>
        <p:spPr>
          <a:xfrm>
            <a:off x="2530820" y="5939459"/>
            <a:ext cx="457200" cy="457200"/>
          </a:xfrm>
          <a:prstGeom prst="rect">
            <a:avLst/>
          </a:prstGeom>
          <a:noFill/>
          <a:ln w="952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Rectangle 169"/>
          <p:cNvSpPr/>
          <p:nvPr/>
        </p:nvSpPr>
        <p:spPr>
          <a:xfrm>
            <a:off x="3218276" y="5939910"/>
            <a:ext cx="457200" cy="457200"/>
          </a:xfrm>
          <a:prstGeom prst="rect">
            <a:avLst/>
          </a:prstGeom>
          <a:noFill/>
          <a:ln w="952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4" name="Picture 17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5122" y="1772723"/>
            <a:ext cx="411480" cy="411480"/>
          </a:xfrm>
          <a:prstGeom prst="rect">
            <a:avLst/>
          </a:prstGeom>
        </p:spPr>
      </p:pic>
      <p:sp>
        <p:nvSpPr>
          <p:cNvPr id="175" name="Rectangle 174"/>
          <p:cNvSpPr/>
          <p:nvPr/>
        </p:nvSpPr>
        <p:spPr>
          <a:xfrm>
            <a:off x="4822262" y="1749863"/>
            <a:ext cx="457200" cy="457200"/>
          </a:xfrm>
          <a:prstGeom prst="rect">
            <a:avLst/>
          </a:prstGeom>
          <a:noFill/>
          <a:ln w="952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7" name="Straight Connector 176"/>
          <p:cNvCxnSpPr/>
          <p:nvPr/>
        </p:nvCxnSpPr>
        <p:spPr>
          <a:xfrm>
            <a:off x="6015825" y="1587693"/>
            <a:ext cx="0" cy="205519"/>
          </a:xfrm>
          <a:prstGeom prst="line">
            <a:avLst/>
          </a:prstGeom>
          <a:ln w="952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9" name="Picture 178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1814" y="1915421"/>
            <a:ext cx="257920" cy="182591"/>
          </a:xfrm>
          <a:prstGeom prst="rect">
            <a:avLst/>
          </a:prstGeom>
        </p:spPr>
      </p:pic>
      <p:sp>
        <p:nvSpPr>
          <p:cNvPr id="180" name="Rectangle 179"/>
          <p:cNvSpPr/>
          <p:nvPr/>
        </p:nvSpPr>
        <p:spPr>
          <a:xfrm>
            <a:off x="6015825" y="1793212"/>
            <a:ext cx="411480" cy="411480"/>
          </a:xfrm>
          <a:prstGeom prst="rect">
            <a:avLst/>
          </a:prstGeom>
          <a:noFill/>
          <a:ln w="952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Rectangle 180"/>
          <p:cNvSpPr/>
          <p:nvPr/>
        </p:nvSpPr>
        <p:spPr>
          <a:xfrm>
            <a:off x="7255285" y="1793212"/>
            <a:ext cx="411480" cy="411480"/>
          </a:xfrm>
          <a:prstGeom prst="rect">
            <a:avLst/>
          </a:prstGeom>
          <a:noFill/>
          <a:ln w="952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2" name="Straight Connector 181"/>
          <p:cNvCxnSpPr/>
          <p:nvPr/>
        </p:nvCxnSpPr>
        <p:spPr>
          <a:xfrm>
            <a:off x="6427305" y="1587693"/>
            <a:ext cx="0" cy="205519"/>
          </a:xfrm>
          <a:prstGeom prst="line">
            <a:avLst/>
          </a:prstGeom>
          <a:ln w="952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Connector 182"/>
          <p:cNvCxnSpPr/>
          <p:nvPr/>
        </p:nvCxnSpPr>
        <p:spPr>
          <a:xfrm>
            <a:off x="7255285" y="1585706"/>
            <a:ext cx="0" cy="214837"/>
          </a:xfrm>
          <a:prstGeom prst="line">
            <a:avLst/>
          </a:prstGeom>
          <a:ln w="952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/>
          <p:cNvCxnSpPr/>
          <p:nvPr/>
        </p:nvCxnSpPr>
        <p:spPr>
          <a:xfrm>
            <a:off x="7666765" y="1585706"/>
            <a:ext cx="0" cy="214837"/>
          </a:xfrm>
          <a:prstGeom prst="line">
            <a:avLst/>
          </a:prstGeom>
          <a:ln w="952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Connector 184"/>
          <p:cNvCxnSpPr/>
          <p:nvPr/>
        </p:nvCxnSpPr>
        <p:spPr>
          <a:xfrm>
            <a:off x="7644887" y="1793212"/>
            <a:ext cx="178033" cy="7331"/>
          </a:xfrm>
          <a:prstGeom prst="line">
            <a:avLst/>
          </a:prstGeom>
          <a:ln w="952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Connector 185"/>
          <p:cNvCxnSpPr/>
          <p:nvPr/>
        </p:nvCxnSpPr>
        <p:spPr>
          <a:xfrm>
            <a:off x="7589415" y="2204692"/>
            <a:ext cx="233505" cy="0"/>
          </a:xfrm>
          <a:prstGeom prst="line">
            <a:avLst/>
          </a:prstGeom>
          <a:ln w="952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Connector 186"/>
          <p:cNvCxnSpPr/>
          <p:nvPr/>
        </p:nvCxnSpPr>
        <p:spPr>
          <a:xfrm>
            <a:off x="6427305" y="1793212"/>
            <a:ext cx="206483" cy="0"/>
          </a:xfrm>
          <a:prstGeom prst="line">
            <a:avLst/>
          </a:prstGeom>
          <a:ln w="952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Connector 187"/>
          <p:cNvCxnSpPr/>
          <p:nvPr/>
        </p:nvCxnSpPr>
        <p:spPr>
          <a:xfrm>
            <a:off x="6427305" y="2204692"/>
            <a:ext cx="206483" cy="0"/>
          </a:xfrm>
          <a:prstGeom prst="line">
            <a:avLst/>
          </a:prstGeom>
          <a:ln w="952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9" name="Rectangle 188"/>
          <p:cNvSpPr/>
          <p:nvPr/>
        </p:nvSpPr>
        <p:spPr>
          <a:xfrm>
            <a:off x="5982480" y="1539660"/>
            <a:ext cx="48122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smtClean="0">
                <a:solidFill>
                  <a:schemeClr val="accent1">
                    <a:lumMod val="75000"/>
                  </a:schemeClr>
                </a:solidFill>
              </a:rPr>
              <a:t>0.129</a:t>
            </a:r>
          </a:p>
        </p:txBody>
      </p:sp>
      <p:sp>
        <p:nvSpPr>
          <p:cNvPr id="190" name="Rectangle 189"/>
          <p:cNvSpPr/>
          <p:nvPr/>
        </p:nvSpPr>
        <p:spPr>
          <a:xfrm>
            <a:off x="6437085" y="1875842"/>
            <a:ext cx="54694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smtClean="0">
                <a:solidFill>
                  <a:schemeClr val="accent1">
                    <a:lumMod val="75000"/>
                  </a:schemeClr>
                </a:solidFill>
              </a:rPr>
              <a:t>0.0725</a:t>
            </a:r>
          </a:p>
        </p:txBody>
      </p:sp>
      <p:sp>
        <p:nvSpPr>
          <p:cNvPr id="191" name="Rectangle 190"/>
          <p:cNvSpPr/>
          <p:nvPr/>
        </p:nvSpPr>
        <p:spPr>
          <a:xfrm>
            <a:off x="7231405" y="1539660"/>
            <a:ext cx="48122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smtClean="0">
                <a:solidFill>
                  <a:schemeClr val="accent1">
                    <a:lumMod val="75000"/>
                  </a:schemeClr>
                </a:solidFill>
              </a:rPr>
              <a:t>0.129</a:t>
            </a:r>
          </a:p>
        </p:txBody>
      </p:sp>
      <p:sp>
        <p:nvSpPr>
          <p:cNvPr id="192" name="Rectangle 191"/>
          <p:cNvSpPr/>
          <p:nvPr/>
        </p:nvSpPr>
        <p:spPr>
          <a:xfrm>
            <a:off x="7686010" y="1875842"/>
            <a:ext cx="54694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smtClean="0">
                <a:solidFill>
                  <a:schemeClr val="accent1">
                    <a:lumMod val="75000"/>
                  </a:schemeClr>
                </a:solidFill>
              </a:rPr>
              <a:t>0.0725</a:t>
            </a:r>
          </a:p>
        </p:txBody>
      </p:sp>
      <p:sp>
        <p:nvSpPr>
          <p:cNvPr id="193" name="TextBox 192"/>
          <p:cNvSpPr txBox="1"/>
          <p:nvPr/>
        </p:nvSpPr>
        <p:spPr>
          <a:xfrm>
            <a:off x="4910810" y="2326840"/>
            <a:ext cx="3598444" cy="553998"/>
          </a:xfrm>
          <a:prstGeom prst="rect">
            <a:avLst/>
          </a:prstGeom>
          <a:noFill/>
          <a:ln w="3175">
            <a:solidFill>
              <a:schemeClr val="accent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b="1" smtClean="0">
                <a:solidFill>
                  <a:schemeClr val="accent1">
                    <a:lumMod val="50000"/>
                  </a:schemeClr>
                </a:solidFill>
              </a:rPr>
              <a:t>Note: </a:t>
            </a:r>
            <a:r>
              <a:rPr lang="en-US" sz="1000" smtClean="0"/>
              <a:t>in other screen ratio, the fraction is still the same, when calculate the width and height of the button, take the smaller value and make them equal each other (W/H = 1)</a:t>
            </a:r>
            <a:endParaRPr lang="en-US" sz="100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96" name="Picture 19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8339" y="1971424"/>
            <a:ext cx="258495" cy="64624"/>
          </a:xfrm>
          <a:prstGeom prst="rect">
            <a:avLst/>
          </a:prstGeom>
        </p:spPr>
      </p:pic>
      <p:cxnSp>
        <p:nvCxnSpPr>
          <p:cNvPr id="197" name="Straight Connector 196"/>
          <p:cNvCxnSpPr/>
          <p:nvPr/>
        </p:nvCxnSpPr>
        <p:spPr>
          <a:xfrm flipV="1">
            <a:off x="488974" y="5873311"/>
            <a:ext cx="3952808" cy="10937"/>
          </a:xfrm>
          <a:prstGeom prst="line">
            <a:avLst/>
          </a:prstGeom>
          <a:ln w="952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Connector 197"/>
          <p:cNvCxnSpPr/>
          <p:nvPr/>
        </p:nvCxnSpPr>
        <p:spPr>
          <a:xfrm flipV="1">
            <a:off x="488974" y="6461970"/>
            <a:ext cx="3952808" cy="10937"/>
          </a:xfrm>
          <a:prstGeom prst="line">
            <a:avLst/>
          </a:prstGeom>
          <a:ln w="952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 flipV="1">
            <a:off x="2989133" y="5657939"/>
            <a:ext cx="0" cy="281520"/>
          </a:xfrm>
          <a:prstGeom prst="line">
            <a:avLst/>
          </a:prstGeom>
          <a:ln w="952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Connector 198"/>
          <p:cNvCxnSpPr/>
          <p:nvPr/>
        </p:nvCxnSpPr>
        <p:spPr>
          <a:xfrm flipV="1">
            <a:off x="3218276" y="5664747"/>
            <a:ext cx="0" cy="281520"/>
          </a:xfrm>
          <a:prstGeom prst="line">
            <a:avLst/>
          </a:prstGeom>
          <a:ln w="952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/>
          <p:cNvCxnSpPr/>
          <p:nvPr/>
        </p:nvCxnSpPr>
        <p:spPr>
          <a:xfrm flipV="1">
            <a:off x="953302" y="5664747"/>
            <a:ext cx="0" cy="281520"/>
          </a:xfrm>
          <a:prstGeom prst="line">
            <a:avLst/>
          </a:prstGeom>
          <a:ln w="952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Connector 200"/>
          <p:cNvCxnSpPr/>
          <p:nvPr/>
        </p:nvCxnSpPr>
        <p:spPr>
          <a:xfrm flipV="1">
            <a:off x="1176522" y="5664747"/>
            <a:ext cx="0" cy="281520"/>
          </a:xfrm>
          <a:prstGeom prst="line">
            <a:avLst/>
          </a:prstGeom>
          <a:ln w="952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2" name="Rectangle 201"/>
          <p:cNvSpPr/>
          <p:nvPr/>
        </p:nvSpPr>
        <p:spPr>
          <a:xfrm>
            <a:off x="1819933" y="5705961"/>
            <a:ext cx="539496" cy="539496"/>
          </a:xfrm>
          <a:prstGeom prst="rect">
            <a:avLst/>
          </a:prstGeom>
          <a:noFill/>
          <a:ln w="952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5" name="Straight Connector 204"/>
          <p:cNvCxnSpPr/>
          <p:nvPr/>
        </p:nvCxnSpPr>
        <p:spPr>
          <a:xfrm flipV="1">
            <a:off x="1635181" y="5672095"/>
            <a:ext cx="0" cy="281520"/>
          </a:xfrm>
          <a:prstGeom prst="line">
            <a:avLst/>
          </a:prstGeom>
          <a:ln w="952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Rectangle 205"/>
          <p:cNvSpPr/>
          <p:nvPr/>
        </p:nvSpPr>
        <p:spPr>
          <a:xfrm>
            <a:off x="516695" y="5674588"/>
            <a:ext cx="421910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vi-VN" sz="600" b="1" smtClean="0">
                <a:solidFill>
                  <a:schemeClr val="accent1">
                    <a:lumMod val="75000"/>
                  </a:schemeClr>
                </a:solidFill>
              </a:rPr>
              <a:t>0.1432</a:t>
            </a:r>
            <a:endParaRPr lang="en-US" sz="600" b="1" smtClean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07" name="Rectangle 206"/>
          <p:cNvSpPr/>
          <p:nvPr/>
        </p:nvSpPr>
        <p:spPr>
          <a:xfrm>
            <a:off x="884822" y="5503743"/>
            <a:ext cx="378630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vi-VN" sz="600" b="1" smtClean="0">
                <a:solidFill>
                  <a:schemeClr val="accent1">
                    <a:lumMod val="75000"/>
                  </a:schemeClr>
                </a:solidFill>
              </a:rPr>
              <a:t>0.071</a:t>
            </a:r>
          </a:p>
        </p:txBody>
      </p:sp>
      <p:sp>
        <p:nvSpPr>
          <p:cNvPr id="208" name="Rectangle 207"/>
          <p:cNvSpPr/>
          <p:nvPr/>
        </p:nvSpPr>
        <p:spPr>
          <a:xfrm>
            <a:off x="3848248" y="3710316"/>
            <a:ext cx="43152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vi-VN" sz="800" b="1" smtClean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0.</a:t>
            </a:r>
            <a:r>
              <a:rPr lang="en-US" sz="800" b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7</a:t>
            </a:r>
            <a:r>
              <a:rPr lang="vi-VN" sz="800" b="1" smtClean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7</a:t>
            </a:r>
            <a:r>
              <a:rPr lang="en-US" sz="800" b="1" smtClean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6</a:t>
            </a:r>
            <a:endParaRPr lang="vi-VN" sz="800" b="1" smtClean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9" name="Rectangle 208"/>
          <p:cNvSpPr/>
          <p:nvPr/>
        </p:nvSpPr>
        <p:spPr>
          <a:xfrm>
            <a:off x="3895324" y="6065387"/>
            <a:ext cx="44435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vi-VN" sz="800" b="1" smtClean="0">
                <a:solidFill>
                  <a:schemeClr val="accent1">
                    <a:lumMod val="75000"/>
                  </a:schemeClr>
                </a:solidFill>
              </a:rPr>
              <a:t>0.148</a:t>
            </a:r>
          </a:p>
        </p:txBody>
      </p:sp>
      <p:sp>
        <p:nvSpPr>
          <p:cNvPr id="214" name="TextBox 213"/>
          <p:cNvSpPr txBox="1"/>
          <p:nvPr/>
        </p:nvSpPr>
        <p:spPr>
          <a:xfrm>
            <a:off x="4910810" y="671858"/>
            <a:ext cx="3598444" cy="246221"/>
          </a:xfrm>
          <a:prstGeom prst="rect">
            <a:avLst/>
          </a:prstGeom>
          <a:noFill/>
          <a:ln w="3175">
            <a:solidFill>
              <a:schemeClr val="accent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b="1" smtClean="0">
                <a:solidFill>
                  <a:schemeClr val="accent1">
                    <a:lumMod val="50000"/>
                  </a:schemeClr>
                </a:solidFill>
              </a:rPr>
              <a:t>Note: </a:t>
            </a:r>
            <a:r>
              <a:rPr lang="vi-VN" sz="1000" smtClean="0">
                <a:latin typeface="Calibri" panose="020F0502020204030204" pitchFamily="34" charset="0"/>
                <a:cs typeface="Calibri" panose="020F0502020204030204" pitchFamily="34" charset="0"/>
              </a:rPr>
              <a:t>Refer </a:t>
            </a:r>
            <a:r>
              <a:rPr lang="vi-VN" sz="1000" u="sng" smtClean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Home page</a:t>
            </a:r>
            <a:endParaRPr lang="en-US" sz="1000" u="sng">
              <a:solidFill>
                <a:schemeClr val="accent1">
                  <a:lumMod val="50000"/>
                </a:schemeClr>
              </a:solidFill>
            </a:endParaRPr>
          </a:p>
        </p:txBody>
      </p:sp>
      <p:cxnSp>
        <p:nvCxnSpPr>
          <p:cNvPr id="215" name="Straight Connector 214"/>
          <p:cNvCxnSpPr/>
          <p:nvPr/>
        </p:nvCxnSpPr>
        <p:spPr>
          <a:xfrm>
            <a:off x="4700857" y="1252802"/>
            <a:ext cx="3981122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Connector 217"/>
          <p:cNvCxnSpPr/>
          <p:nvPr/>
        </p:nvCxnSpPr>
        <p:spPr>
          <a:xfrm>
            <a:off x="4822039" y="1549124"/>
            <a:ext cx="0" cy="205519"/>
          </a:xfrm>
          <a:prstGeom prst="line">
            <a:avLst/>
          </a:prstGeom>
          <a:ln w="952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Connector 218"/>
          <p:cNvCxnSpPr/>
          <p:nvPr/>
        </p:nvCxnSpPr>
        <p:spPr>
          <a:xfrm>
            <a:off x="5281067" y="1557678"/>
            <a:ext cx="0" cy="205519"/>
          </a:xfrm>
          <a:prstGeom prst="line">
            <a:avLst/>
          </a:prstGeom>
          <a:ln w="952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Connector 219"/>
          <p:cNvCxnSpPr/>
          <p:nvPr/>
        </p:nvCxnSpPr>
        <p:spPr>
          <a:xfrm>
            <a:off x="5288911" y="1749863"/>
            <a:ext cx="206483" cy="0"/>
          </a:xfrm>
          <a:prstGeom prst="line">
            <a:avLst/>
          </a:prstGeom>
          <a:ln w="952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Connector 220"/>
          <p:cNvCxnSpPr/>
          <p:nvPr/>
        </p:nvCxnSpPr>
        <p:spPr>
          <a:xfrm>
            <a:off x="5288911" y="2207063"/>
            <a:ext cx="206483" cy="0"/>
          </a:xfrm>
          <a:prstGeom prst="line">
            <a:avLst/>
          </a:prstGeom>
          <a:ln w="952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2" name="Rectangle 221"/>
          <p:cNvSpPr/>
          <p:nvPr/>
        </p:nvSpPr>
        <p:spPr>
          <a:xfrm>
            <a:off x="4852495" y="1503829"/>
            <a:ext cx="41549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smtClean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0.17</a:t>
            </a:r>
          </a:p>
        </p:txBody>
      </p:sp>
      <p:sp>
        <p:nvSpPr>
          <p:cNvPr id="224" name="Rectangle 223"/>
          <p:cNvSpPr/>
          <p:nvPr/>
        </p:nvSpPr>
        <p:spPr>
          <a:xfrm>
            <a:off x="5313020" y="1878966"/>
            <a:ext cx="48122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vi-VN" sz="1000" b="1" smtClean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0.0</a:t>
            </a:r>
            <a:r>
              <a:rPr lang="en-US" sz="1000" b="1" smtClean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95</a:t>
            </a:r>
          </a:p>
        </p:txBody>
      </p:sp>
      <p:pic>
        <p:nvPicPr>
          <p:cNvPr id="225" name="Picture 22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1182" y="3054311"/>
            <a:ext cx="257920" cy="182591"/>
          </a:xfrm>
          <a:prstGeom prst="rect">
            <a:avLst/>
          </a:prstGeom>
        </p:spPr>
      </p:pic>
      <p:sp>
        <p:nvSpPr>
          <p:cNvPr id="226" name="TextBox 225"/>
          <p:cNvSpPr txBox="1"/>
          <p:nvPr/>
        </p:nvSpPr>
        <p:spPr>
          <a:xfrm>
            <a:off x="5265662" y="3028912"/>
            <a:ext cx="15424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smtClean="0"/>
              <a:t>Navigate to previous page</a:t>
            </a:r>
            <a:endParaRPr lang="en-US" sz="1000"/>
          </a:p>
        </p:txBody>
      </p:sp>
      <p:sp>
        <p:nvSpPr>
          <p:cNvPr id="228" name="TextBox 227"/>
          <p:cNvSpPr txBox="1"/>
          <p:nvPr/>
        </p:nvSpPr>
        <p:spPr>
          <a:xfrm>
            <a:off x="5265662" y="3354789"/>
            <a:ext cx="14398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1000" smtClean="0">
                <a:latin typeface="Calibri" panose="020F0502020204030204" pitchFamily="34" charset="0"/>
                <a:cs typeface="Calibri" panose="020F0502020204030204" pitchFamily="34" charset="0"/>
              </a:rPr>
              <a:t>Edit hubs manager page</a:t>
            </a:r>
            <a:endParaRPr lang="en-US" sz="10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29" name="Picture 22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9942" y="3429239"/>
            <a:ext cx="258495" cy="64624"/>
          </a:xfrm>
          <a:prstGeom prst="rect">
            <a:avLst/>
          </a:prstGeom>
        </p:spPr>
      </p:pic>
      <p:pic>
        <p:nvPicPr>
          <p:cNvPr id="230" name="Picture 229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6703" y="3682269"/>
            <a:ext cx="272606" cy="272606"/>
          </a:xfrm>
          <a:prstGeom prst="rect">
            <a:avLst/>
          </a:prstGeom>
        </p:spPr>
      </p:pic>
      <p:sp>
        <p:nvSpPr>
          <p:cNvPr id="231" name="TextBox 230"/>
          <p:cNvSpPr txBox="1"/>
          <p:nvPr/>
        </p:nvSpPr>
        <p:spPr>
          <a:xfrm>
            <a:off x="5265662" y="3689791"/>
            <a:ext cx="178606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1000" smtClean="0">
                <a:latin typeface="Calibri" panose="020F0502020204030204" pitchFamily="34" charset="0"/>
                <a:cs typeface="Calibri" panose="020F0502020204030204" pitchFamily="34" charset="0"/>
              </a:rPr>
              <a:t>Navigate to </a:t>
            </a:r>
            <a:r>
              <a:rPr lang="vi-VN" sz="1000" u="sng" smtClean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Add new hub page</a:t>
            </a:r>
            <a:endParaRPr lang="en-US" sz="1000" u="sng">
              <a:solidFill>
                <a:schemeClr val="accent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33" name="Straight Connector 232"/>
          <p:cNvCxnSpPr/>
          <p:nvPr/>
        </p:nvCxnSpPr>
        <p:spPr>
          <a:xfrm>
            <a:off x="4712237" y="4114773"/>
            <a:ext cx="3981122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6" name="Rectangle 245"/>
          <p:cNvSpPr/>
          <p:nvPr/>
        </p:nvSpPr>
        <p:spPr>
          <a:xfrm>
            <a:off x="5213145" y="4326664"/>
            <a:ext cx="48122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vi-VN" sz="1000" b="1" smtClean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0.318</a:t>
            </a:r>
            <a:endParaRPr lang="en-US" sz="1000" b="1" smtClean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7" name="Rectangle 246"/>
          <p:cNvSpPr/>
          <p:nvPr/>
        </p:nvSpPr>
        <p:spPr>
          <a:xfrm>
            <a:off x="6036867" y="5117369"/>
            <a:ext cx="41549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vi-VN" sz="1000" b="1" smtClean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0.18</a:t>
            </a:r>
            <a:endParaRPr lang="en-US" sz="1000" b="1" smtClean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8" name="TextBox 247"/>
          <p:cNvSpPr txBox="1"/>
          <p:nvPr/>
        </p:nvSpPr>
        <p:spPr>
          <a:xfrm>
            <a:off x="5975097" y="4369850"/>
            <a:ext cx="657552" cy="24622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000" b="1" smtClean="0">
                <a:solidFill>
                  <a:schemeClr val="accent2">
                    <a:lumMod val="75000"/>
                  </a:schemeClr>
                </a:solidFill>
              </a:rPr>
              <a:t>W/H  = </a:t>
            </a:r>
            <a:r>
              <a:rPr lang="vi-VN" sz="1000" b="1" smtClean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lang="en-US" sz="1000" b="1">
              <a:solidFill>
                <a:schemeClr val="accent2">
                  <a:lumMod val="75000"/>
                </a:schemeClr>
              </a:solidFill>
            </a:endParaRPr>
          </a:p>
        </p:txBody>
      </p:sp>
      <p:grpSp>
        <p:nvGrpSpPr>
          <p:cNvPr id="253" name="Group 252"/>
          <p:cNvGrpSpPr/>
          <p:nvPr/>
        </p:nvGrpSpPr>
        <p:grpSpPr>
          <a:xfrm>
            <a:off x="6499562" y="4709611"/>
            <a:ext cx="1247738" cy="1011655"/>
            <a:chOff x="6689201" y="4706743"/>
            <a:chExt cx="1247738" cy="1011655"/>
          </a:xfrm>
        </p:grpSpPr>
        <p:sp>
          <p:nvSpPr>
            <p:cNvPr id="250" name="Rectangle 249"/>
            <p:cNvSpPr/>
            <p:nvPr/>
          </p:nvSpPr>
          <p:spPr>
            <a:xfrm>
              <a:off x="6721588" y="4706743"/>
              <a:ext cx="1215351" cy="101165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9" name="TextBox 248"/>
            <p:cNvSpPr txBox="1"/>
            <p:nvPr/>
          </p:nvSpPr>
          <p:spPr>
            <a:xfrm>
              <a:off x="6691147" y="4916549"/>
              <a:ext cx="89826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vi-VN" sz="800" b="1" smtClean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SmartHub-B..</a:t>
              </a:r>
              <a:endParaRPr lang="en-US" sz="8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251" name="TextBox 250"/>
            <p:cNvSpPr txBox="1"/>
            <p:nvPr/>
          </p:nvSpPr>
          <p:spPr>
            <a:xfrm>
              <a:off x="6689201" y="5074012"/>
              <a:ext cx="771824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vi-VN" sz="600" smtClean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Connected</a:t>
              </a:r>
            </a:p>
          </p:txBody>
        </p:sp>
        <p:sp>
          <p:nvSpPr>
            <p:cNvPr id="252" name="TextBox 251"/>
            <p:cNvSpPr txBox="1"/>
            <p:nvPr/>
          </p:nvSpPr>
          <p:spPr>
            <a:xfrm>
              <a:off x="6699150" y="5210996"/>
              <a:ext cx="7718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vi-VN" sz="1000" b="1" smtClean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10</a:t>
              </a:r>
              <a:r>
                <a:rPr lang="vi-VN" sz="600" smtClean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 CR</a:t>
              </a:r>
              <a:endParaRPr lang="vi-VN" sz="1000" b="1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254" name="Oval 253"/>
          <p:cNvSpPr/>
          <p:nvPr/>
        </p:nvSpPr>
        <p:spPr>
          <a:xfrm rot="10800000" flipH="1" flipV="1">
            <a:off x="7344403" y="4912091"/>
            <a:ext cx="180630" cy="18063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1000" b="1" smtClean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en-US" sz="1000" b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5" name="Oval 254"/>
          <p:cNvSpPr/>
          <p:nvPr/>
        </p:nvSpPr>
        <p:spPr>
          <a:xfrm rot="10800000" flipH="1" flipV="1">
            <a:off x="7039603" y="5083003"/>
            <a:ext cx="180630" cy="18063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1000" b="1" smtClean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en-US" sz="1000" b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6" name="Oval 255"/>
          <p:cNvSpPr/>
          <p:nvPr/>
        </p:nvSpPr>
        <p:spPr>
          <a:xfrm rot="10800000" flipH="1" flipV="1">
            <a:off x="6856617" y="5244584"/>
            <a:ext cx="180630" cy="18063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1000" b="1" smtClean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endParaRPr lang="en-US" sz="1000" b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65" name="Oval 264"/>
          <p:cNvSpPr/>
          <p:nvPr/>
        </p:nvSpPr>
        <p:spPr>
          <a:xfrm rot="10800000" flipH="1" flipV="1">
            <a:off x="4941329" y="5982834"/>
            <a:ext cx="180630" cy="18063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1000" b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en-US" sz="1000" b="1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66" name="Oval 265"/>
          <p:cNvSpPr/>
          <p:nvPr/>
        </p:nvSpPr>
        <p:spPr>
          <a:xfrm rot="10800000" flipH="1" flipV="1">
            <a:off x="4941330" y="6191846"/>
            <a:ext cx="180630" cy="18063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1000" b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en-US" sz="1000" b="1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67" name="Oval 266"/>
          <p:cNvSpPr/>
          <p:nvPr/>
        </p:nvSpPr>
        <p:spPr>
          <a:xfrm rot="10800000" flipH="1" flipV="1">
            <a:off x="4941330" y="6410577"/>
            <a:ext cx="180630" cy="18063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1000" b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endParaRPr lang="en-US" sz="1000" b="1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68" name="TextBox 267"/>
          <p:cNvSpPr txBox="1"/>
          <p:nvPr/>
        </p:nvSpPr>
        <p:spPr>
          <a:xfrm>
            <a:off x="5256602" y="5961159"/>
            <a:ext cx="856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1000" smtClean="0">
                <a:latin typeface="Calibri" panose="020F0502020204030204" pitchFamily="34" charset="0"/>
                <a:cs typeface="Calibri" panose="020F0502020204030204" pitchFamily="34" charset="0"/>
              </a:rPr>
              <a:t>Device name</a:t>
            </a:r>
            <a:endParaRPr lang="en-US" sz="10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69" name="TextBox 268"/>
          <p:cNvSpPr txBox="1"/>
          <p:nvPr/>
        </p:nvSpPr>
        <p:spPr>
          <a:xfrm>
            <a:off x="5256602" y="6170694"/>
            <a:ext cx="87556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1000" smtClean="0">
                <a:latin typeface="Calibri" panose="020F0502020204030204" pitchFamily="34" charset="0"/>
                <a:cs typeface="Calibri" panose="020F0502020204030204" pitchFamily="34" charset="0"/>
              </a:rPr>
              <a:t>Device status</a:t>
            </a:r>
            <a:endParaRPr lang="en-US" sz="10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70" name="TextBox 269"/>
          <p:cNvSpPr txBox="1"/>
          <p:nvPr/>
        </p:nvSpPr>
        <p:spPr>
          <a:xfrm>
            <a:off x="5246090" y="6380229"/>
            <a:ext cx="26965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1000" smtClean="0">
                <a:latin typeface="Calibri" panose="020F0502020204030204" pitchFamily="34" charset="0"/>
                <a:cs typeface="Calibri" panose="020F0502020204030204" pitchFamily="34" charset="0"/>
              </a:rPr>
              <a:t>Current number of connected remote controller</a:t>
            </a:r>
            <a:endParaRPr lang="en-US" sz="10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71" name="Rectangle 270"/>
          <p:cNvSpPr/>
          <p:nvPr/>
        </p:nvSpPr>
        <p:spPr>
          <a:xfrm>
            <a:off x="8776413" y="0"/>
            <a:ext cx="3415587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7" name="Group 366"/>
          <p:cNvGrpSpPr/>
          <p:nvPr/>
        </p:nvGrpSpPr>
        <p:grpSpPr>
          <a:xfrm>
            <a:off x="4941166" y="4707532"/>
            <a:ext cx="1011654" cy="1011654"/>
            <a:chOff x="-3318006" y="1878937"/>
            <a:chExt cx="1011654" cy="1011654"/>
          </a:xfrm>
        </p:grpSpPr>
        <p:sp>
          <p:nvSpPr>
            <p:cNvPr id="368" name="Rounded Rectangle 367"/>
            <p:cNvSpPr/>
            <p:nvPr/>
          </p:nvSpPr>
          <p:spPr>
            <a:xfrm>
              <a:off x="-3318006" y="1878937"/>
              <a:ext cx="1011654" cy="1011654"/>
            </a:xfrm>
            <a:prstGeom prst="roundRect">
              <a:avLst/>
            </a:prstGeom>
            <a:solidFill>
              <a:srgbClr val="FAB5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69" name="Picture 368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546182" y="2668442"/>
              <a:ext cx="126444" cy="134602"/>
            </a:xfrm>
            <a:prstGeom prst="rect">
              <a:avLst/>
            </a:prstGeom>
          </p:spPr>
        </p:pic>
        <p:sp>
          <p:nvSpPr>
            <p:cNvPr id="370" name="TextBox 369"/>
            <p:cNvSpPr txBox="1"/>
            <p:nvPr/>
          </p:nvSpPr>
          <p:spPr>
            <a:xfrm>
              <a:off x="-3318006" y="2100233"/>
              <a:ext cx="89826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vi-VN" sz="80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Roboto Medium" panose="02000000000000000000" pitchFamily="2" charset="0"/>
                  <a:ea typeface="Roboto Medium" panose="02000000000000000000" pitchFamily="2" charset="0"/>
                </a:rPr>
                <a:t>SmartHub-B..</a:t>
              </a:r>
              <a:endParaRPr lang="en-US" sz="800">
                <a:solidFill>
                  <a:schemeClr val="tx1">
                    <a:lumMod val="95000"/>
                    <a:lumOff val="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</a:endParaRPr>
            </a:p>
          </p:txBody>
        </p:sp>
        <p:sp>
          <p:nvSpPr>
            <p:cNvPr id="371" name="TextBox 370"/>
            <p:cNvSpPr txBox="1"/>
            <p:nvPr/>
          </p:nvSpPr>
          <p:spPr>
            <a:xfrm>
              <a:off x="-3318006" y="2276249"/>
              <a:ext cx="771824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vi-VN" sz="600" smtClean="0">
                  <a:solidFill>
                    <a:srgbClr val="F16623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Connected</a:t>
              </a:r>
            </a:p>
          </p:txBody>
        </p:sp>
        <p:sp>
          <p:nvSpPr>
            <p:cNvPr id="372" name="TextBox 371"/>
            <p:cNvSpPr txBox="1"/>
            <p:nvPr/>
          </p:nvSpPr>
          <p:spPr>
            <a:xfrm>
              <a:off x="-3318006" y="2430871"/>
              <a:ext cx="7718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vi-VN" sz="1000" b="1" smtClean="0">
                  <a:latin typeface="Roboto" panose="02000000000000000000" pitchFamily="2" charset="0"/>
                  <a:ea typeface="Roboto" panose="02000000000000000000" pitchFamily="2" charset="0"/>
                </a:rPr>
                <a:t>10</a:t>
              </a:r>
              <a:r>
                <a:rPr lang="vi-VN" sz="600" smtClean="0">
                  <a:latin typeface="Roboto" panose="02000000000000000000" pitchFamily="2" charset="0"/>
                  <a:ea typeface="Roboto" panose="02000000000000000000" pitchFamily="2" charset="0"/>
                </a:rPr>
                <a:t> CR</a:t>
              </a:r>
              <a:endParaRPr lang="vi-VN" sz="1000" b="1" smtClean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276" name="Group 275"/>
          <p:cNvGrpSpPr/>
          <p:nvPr/>
        </p:nvGrpSpPr>
        <p:grpSpPr>
          <a:xfrm>
            <a:off x="8902544" y="123032"/>
            <a:ext cx="1247738" cy="1011655"/>
            <a:chOff x="6689201" y="4706743"/>
            <a:chExt cx="1247738" cy="1011655"/>
          </a:xfrm>
        </p:grpSpPr>
        <p:sp>
          <p:nvSpPr>
            <p:cNvPr id="277" name="Rectangle 276"/>
            <p:cNvSpPr/>
            <p:nvPr/>
          </p:nvSpPr>
          <p:spPr>
            <a:xfrm>
              <a:off x="6721588" y="4706743"/>
              <a:ext cx="1215351" cy="101165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8" name="TextBox 277"/>
            <p:cNvSpPr txBox="1"/>
            <p:nvPr/>
          </p:nvSpPr>
          <p:spPr>
            <a:xfrm>
              <a:off x="6691147" y="4916549"/>
              <a:ext cx="89826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vi-VN" sz="800" b="1" smtClean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SmartHub-B..</a:t>
              </a:r>
              <a:endParaRPr lang="en-US" sz="8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279" name="TextBox 278"/>
            <p:cNvSpPr txBox="1"/>
            <p:nvPr/>
          </p:nvSpPr>
          <p:spPr>
            <a:xfrm>
              <a:off x="6689201" y="5074012"/>
              <a:ext cx="771824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vi-VN" sz="600" smtClean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Connected</a:t>
              </a:r>
            </a:p>
          </p:txBody>
        </p:sp>
        <p:sp>
          <p:nvSpPr>
            <p:cNvPr id="280" name="TextBox 279"/>
            <p:cNvSpPr txBox="1"/>
            <p:nvPr/>
          </p:nvSpPr>
          <p:spPr>
            <a:xfrm>
              <a:off x="6699150" y="5210996"/>
              <a:ext cx="7718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vi-VN" sz="1000" b="1" smtClean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10</a:t>
              </a:r>
              <a:r>
                <a:rPr lang="vi-VN" sz="600" smtClean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 CR</a:t>
              </a:r>
              <a:endParaRPr lang="vi-VN" sz="1000" b="1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cxnSp>
        <p:nvCxnSpPr>
          <p:cNvPr id="282" name="Straight Connector 281"/>
          <p:cNvCxnSpPr/>
          <p:nvPr/>
        </p:nvCxnSpPr>
        <p:spPr>
          <a:xfrm>
            <a:off x="9674368" y="439658"/>
            <a:ext cx="231760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5" name="TextBox 284"/>
          <p:cNvSpPr txBox="1"/>
          <p:nvPr/>
        </p:nvSpPr>
        <p:spPr>
          <a:xfrm>
            <a:off x="10228334" y="243204"/>
            <a:ext cx="1326004" cy="24622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000" b="1" smtClean="0">
                <a:solidFill>
                  <a:schemeClr val="accent2">
                    <a:lumMod val="75000"/>
                  </a:schemeClr>
                </a:solidFill>
              </a:rPr>
              <a:t>FF  = Roboto Medium</a:t>
            </a:r>
            <a:endParaRPr lang="en-US" sz="1000" b="1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286" name="Straight Connector 285"/>
          <p:cNvCxnSpPr/>
          <p:nvPr/>
        </p:nvCxnSpPr>
        <p:spPr>
          <a:xfrm>
            <a:off x="9394397" y="602063"/>
            <a:ext cx="226420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7" name="TextBox 286"/>
          <p:cNvSpPr txBox="1"/>
          <p:nvPr/>
        </p:nvSpPr>
        <p:spPr>
          <a:xfrm>
            <a:off x="9948363" y="405609"/>
            <a:ext cx="846707" cy="24622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000" b="1" smtClean="0">
                <a:solidFill>
                  <a:schemeClr val="accent2">
                    <a:lumMod val="75000"/>
                  </a:schemeClr>
                </a:solidFill>
              </a:rPr>
              <a:t>FF  = Roboto</a:t>
            </a:r>
            <a:endParaRPr lang="en-US" sz="1000" b="1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289" name="Straight Connector 288"/>
          <p:cNvCxnSpPr/>
          <p:nvPr/>
        </p:nvCxnSpPr>
        <p:spPr>
          <a:xfrm>
            <a:off x="9096375" y="796556"/>
            <a:ext cx="0" cy="10039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0" name="TextBox 289"/>
          <p:cNvSpPr txBox="1"/>
          <p:nvPr/>
        </p:nvSpPr>
        <p:spPr>
          <a:xfrm>
            <a:off x="9065920" y="1434567"/>
            <a:ext cx="846707" cy="24622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000" b="1" smtClean="0">
                <a:solidFill>
                  <a:schemeClr val="accent2">
                    <a:lumMod val="75000"/>
                  </a:schemeClr>
                </a:solidFill>
              </a:rPr>
              <a:t>FF  = Roboto</a:t>
            </a:r>
            <a:endParaRPr lang="en-US" sz="1000" b="1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91" name="TextBox 290"/>
          <p:cNvSpPr txBox="1"/>
          <p:nvPr/>
        </p:nvSpPr>
        <p:spPr>
          <a:xfrm>
            <a:off x="9065920" y="1578135"/>
            <a:ext cx="713657" cy="24622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000" b="1" smtClean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</a:t>
            </a:r>
            <a:r>
              <a:rPr lang="vi-VN" sz="1000" b="1" smtClean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</a:t>
            </a:r>
            <a:r>
              <a:rPr lang="en-US" sz="1000" b="1" smtClean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= </a:t>
            </a:r>
            <a:r>
              <a:rPr lang="vi-VN" sz="1000" b="1" smtClean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Bold</a:t>
            </a:r>
            <a:endParaRPr lang="en-US" sz="1000" b="1">
              <a:solidFill>
                <a:schemeClr val="accent2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92" name="TextBox 291"/>
          <p:cNvSpPr txBox="1"/>
          <p:nvPr/>
        </p:nvSpPr>
        <p:spPr>
          <a:xfrm>
            <a:off x="9065920" y="1720181"/>
            <a:ext cx="671979" cy="24622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000" b="1" smtClean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</a:t>
            </a:r>
            <a:r>
              <a:rPr lang="vi-VN" sz="1000" b="1" smtClean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lang="en-US" sz="1000" b="1" smtClean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= </a:t>
            </a:r>
            <a:r>
              <a:rPr lang="vi-VN" sz="1000" b="1" smtClean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10pt</a:t>
            </a:r>
            <a:endParaRPr lang="en-US" sz="1000" b="1">
              <a:solidFill>
                <a:schemeClr val="accent2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93" name="Straight Connector 292"/>
          <p:cNvCxnSpPr/>
          <p:nvPr/>
        </p:nvCxnSpPr>
        <p:spPr>
          <a:xfrm>
            <a:off x="9233950" y="783178"/>
            <a:ext cx="20912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4" name="TextBox 293"/>
          <p:cNvSpPr txBox="1"/>
          <p:nvPr/>
        </p:nvSpPr>
        <p:spPr>
          <a:xfrm>
            <a:off x="9787916" y="586724"/>
            <a:ext cx="846707" cy="24622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000" b="1" smtClean="0">
                <a:solidFill>
                  <a:schemeClr val="accent2">
                    <a:lumMod val="75000"/>
                  </a:schemeClr>
                </a:solidFill>
              </a:rPr>
              <a:t>FF  = Roboto</a:t>
            </a:r>
            <a:endParaRPr lang="en-US" sz="1000" b="1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95" name="TextBox 294"/>
          <p:cNvSpPr txBox="1"/>
          <p:nvPr/>
        </p:nvSpPr>
        <p:spPr>
          <a:xfrm>
            <a:off x="10528814" y="578248"/>
            <a:ext cx="606256" cy="24622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000" b="1" smtClean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</a:t>
            </a:r>
            <a:r>
              <a:rPr lang="vi-VN" sz="1000" b="1" smtClean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lang="en-US" sz="1000" b="1" smtClean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= </a:t>
            </a:r>
            <a:r>
              <a:rPr lang="vi-VN" sz="1000" b="1" smtClean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6pt</a:t>
            </a:r>
            <a:endParaRPr lang="en-US" sz="1000" b="1">
              <a:solidFill>
                <a:schemeClr val="accent2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99" name="TextBox 298"/>
          <p:cNvSpPr txBox="1"/>
          <p:nvPr/>
        </p:nvSpPr>
        <p:spPr>
          <a:xfrm>
            <a:off x="10709992" y="406010"/>
            <a:ext cx="606256" cy="24622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000" b="1" smtClean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</a:t>
            </a:r>
            <a:r>
              <a:rPr lang="vi-VN" sz="1000" b="1" smtClean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lang="en-US" sz="1000" b="1" smtClean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= </a:t>
            </a:r>
            <a:r>
              <a:rPr lang="vi-VN" sz="1000" b="1" smtClean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6pt</a:t>
            </a:r>
            <a:endParaRPr lang="en-US" sz="1000" b="1">
              <a:solidFill>
                <a:schemeClr val="accent2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00" name="TextBox 299"/>
          <p:cNvSpPr txBox="1"/>
          <p:nvPr/>
        </p:nvSpPr>
        <p:spPr>
          <a:xfrm>
            <a:off x="11425816" y="226537"/>
            <a:ext cx="606256" cy="24622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000" b="1" smtClean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</a:t>
            </a:r>
            <a:r>
              <a:rPr lang="vi-VN" sz="1000" b="1" smtClean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lang="en-US" sz="1000" b="1" smtClean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= </a:t>
            </a:r>
            <a:r>
              <a:rPr lang="vi-VN" sz="1000" b="1" smtClean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8pt</a:t>
            </a:r>
            <a:endParaRPr lang="en-US" sz="1000" b="1">
              <a:solidFill>
                <a:schemeClr val="accent2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309" name="Group 308"/>
          <p:cNvGrpSpPr/>
          <p:nvPr/>
        </p:nvGrpSpPr>
        <p:grpSpPr>
          <a:xfrm>
            <a:off x="8934931" y="2415752"/>
            <a:ext cx="1011654" cy="1011654"/>
            <a:chOff x="8941206" y="2328196"/>
            <a:chExt cx="1011654" cy="1011654"/>
          </a:xfrm>
        </p:grpSpPr>
        <p:sp>
          <p:nvSpPr>
            <p:cNvPr id="301" name="Rounded Rectangle 300"/>
            <p:cNvSpPr/>
            <p:nvPr/>
          </p:nvSpPr>
          <p:spPr>
            <a:xfrm>
              <a:off x="8941206" y="2328196"/>
              <a:ext cx="1011654" cy="1011654"/>
            </a:xfrm>
            <a:prstGeom prst="roundRect">
              <a:avLst/>
            </a:prstGeom>
            <a:noFill/>
            <a:ln w="28575">
              <a:solidFill>
                <a:srgbClr val="F9A16B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02" name="Picture 301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79261" y="2466251"/>
              <a:ext cx="735543" cy="735543"/>
            </a:xfrm>
            <a:prstGeom prst="rect">
              <a:avLst/>
            </a:prstGeom>
          </p:spPr>
        </p:pic>
      </p:grpSp>
      <p:grpSp>
        <p:nvGrpSpPr>
          <p:cNvPr id="303" name="Group 302"/>
          <p:cNvGrpSpPr/>
          <p:nvPr/>
        </p:nvGrpSpPr>
        <p:grpSpPr>
          <a:xfrm>
            <a:off x="8934931" y="1958184"/>
            <a:ext cx="1477619" cy="1469222"/>
            <a:chOff x="6526607" y="4886593"/>
            <a:chExt cx="673355" cy="657939"/>
          </a:xfrm>
        </p:grpSpPr>
        <p:sp>
          <p:nvSpPr>
            <p:cNvPr id="304" name="Rectangle 303"/>
            <p:cNvSpPr/>
            <p:nvPr/>
          </p:nvSpPr>
          <p:spPr>
            <a:xfrm>
              <a:off x="6526830" y="5087332"/>
              <a:ext cx="457200" cy="457200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5" name="Straight Connector 304"/>
            <p:cNvCxnSpPr/>
            <p:nvPr/>
          </p:nvCxnSpPr>
          <p:spPr>
            <a:xfrm>
              <a:off x="6526607" y="4886593"/>
              <a:ext cx="0" cy="205519"/>
            </a:xfrm>
            <a:prstGeom prst="line">
              <a:avLst/>
            </a:prstGeom>
            <a:ln w="952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Straight Connector 305"/>
            <p:cNvCxnSpPr/>
            <p:nvPr/>
          </p:nvCxnSpPr>
          <p:spPr>
            <a:xfrm>
              <a:off x="6985635" y="4895147"/>
              <a:ext cx="0" cy="205519"/>
            </a:xfrm>
            <a:prstGeom prst="line">
              <a:avLst/>
            </a:prstGeom>
            <a:ln w="952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" name="Straight Connector 306"/>
            <p:cNvCxnSpPr/>
            <p:nvPr/>
          </p:nvCxnSpPr>
          <p:spPr>
            <a:xfrm>
              <a:off x="6993479" y="5087332"/>
              <a:ext cx="206483" cy="0"/>
            </a:xfrm>
            <a:prstGeom prst="line">
              <a:avLst/>
            </a:prstGeom>
            <a:ln w="952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Straight Connector 307"/>
            <p:cNvCxnSpPr/>
            <p:nvPr/>
          </p:nvCxnSpPr>
          <p:spPr>
            <a:xfrm>
              <a:off x="6993479" y="5544532"/>
              <a:ext cx="206483" cy="0"/>
            </a:xfrm>
            <a:prstGeom prst="line">
              <a:avLst/>
            </a:prstGeom>
            <a:ln w="952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0" name="Rectangle 309"/>
          <p:cNvSpPr/>
          <p:nvPr/>
        </p:nvSpPr>
        <p:spPr>
          <a:xfrm>
            <a:off x="9193462" y="2022156"/>
            <a:ext cx="48122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vi-VN" sz="1000" b="1" smtClean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0.318</a:t>
            </a:r>
            <a:endParaRPr lang="en-US" sz="1000" b="1" smtClean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11" name="Rectangle 310"/>
          <p:cNvSpPr/>
          <p:nvPr/>
        </p:nvSpPr>
        <p:spPr>
          <a:xfrm>
            <a:off x="10020586" y="2803044"/>
            <a:ext cx="41549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vi-VN" sz="1000" b="1" smtClean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0.18</a:t>
            </a:r>
            <a:endParaRPr lang="en-US" sz="1000" b="1" smtClean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12" name="TextBox 311"/>
          <p:cNvSpPr txBox="1"/>
          <p:nvPr/>
        </p:nvSpPr>
        <p:spPr>
          <a:xfrm>
            <a:off x="10024428" y="2066616"/>
            <a:ext cx="657552" cy="24622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000" b="1" smtClean="0">
                <a:solidFill>
                  <a:schemeClr val="accent2">
                    <a:lumMod val="75000"/>
                  </a:schemeClr>
                </a:solidFill>
              </a:rPr>
              <a:t>W/H  = </a:t>
            </a:r>
            <a:r>
              <a:rPr lang="vi-VN" sz="1000" b="1" smtClean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lang="en-US" sz="1000" b="1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13" name="TextBox 312"/>
          <p:cNvSpPr txBox="1"/>
          <p:nvPr/>
        </p:nvSpPr>
        <p:spPr>
          <a:xfrm>
            <a:off x="10484206" y="2379163"/>
            <a:ext cx="16110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000" smtClean="0">
                <a:latin typeface="Calibri" panose="020F0502020204030204" pitchFamily="34" charset="0"/>
                <a:cs typeface="Calibri" panose="020F0502020204030204" pitchFamily="34" charset="0"/>
              </a:rPr>
              <a:t>Navigate to </a:t>
            </a:r>
            <a:r>
              <a:rPr lang="vi-VN" sz="1000" u="sng" smtClean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SmartHub scanner page</a:t>
            </a:r>
            <a:endParaRPr lang="en-US" sz="1000" u="sng">
              <a:solidFill>
                <a:schemeClr val="accent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14" name="Rectangle 313"/>
          <p:cNvSpPr/>
          <p:nvPr/>
        </p:nvSpPr>
        <p:spPr>
          <a:xfrm>
            <a:off x="-3745972" y="714839"/>
            <a:ext cx="3353373" cy="5838825"/>
          </a:xfrm>
          <a:prstGeom prst="rect">
            <a:avLst/>
          </a:prstGeom>
          <a:noFill/>
          <a:ln w="3175">
            <a:solidFill>
              <a:schemeClr val="bg1"/>
            </a:solidFill>
          </a:ln>
          <a:effectLst>
            <a:outerShdw blurRad="127000" sx="101000" sy="101000" algn="ctr" rotWithShape="0">
              <a:srgbClr val="0D4C5B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5" name="Rectangle 314"/>
          <p:cNvSpPr/>
          <p:nvPr/>
        </p:nvSpPr>
        <p:spPr>
          <a:xfrm>
            <a:off x="-3665228" y="796556"/>
            <a:ext cx="3193017" cy="5669280"/>
          </a:xfrm>
          <a:prstGeom prst="rect">
            <a:avLst/>
          </a:prstGeom>
          <a:solidFill>
            <a:srgbClr val="EFF1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6" name="Picture 3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74907" y="840553"/>
            <a:ext cx="221746" cy="221746"/>
          </a:xfrm>
          <a:prstGeom prst="rect">
            <a:avLst/>
          </a:prstGeom>
        </p:spPr>
      </p:pic>
      <p:sp>
        <p:nvSpPr>
          <p:cNvPr id="317" name="Rectangle 316"/>
          <p:cNvSpPr/>
          <p:nvPr/>
        </p:nvSpPr>
        <p:spPr>
          <a:xfrm>
            <a:off x="-1281629" y="936261"/>
            <a:ext cx="702586" cy="407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smtClean="0">
                <a:solidFill>
                  <a:srgbClr val="79AEA4"/>
                </a:solidFill>
              </a:rPr>
              <a:t>100%</a:t>
            </a:r>
            <a:endParaRPr lang="en-US" sz="1000" b="1">
              <a:solidFill>
                <a:srgbClr val="79AEA4"/>
              </a:solidFill>
            </a:endParaRPr>
          </a:p>
        </p:txBody>
      </p:sp>
      <p:pic>
        <p:nvPicPr>
          <p:cNvPr id="318" name="Picture 3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58085" y="854671"/>
            <a:ext cx="163181" cy="163181"/>
          </a:xfrm>
          <a:prstGeom prst="rect">
            <a:avLst/>
          </a:prstGeom>
        </p:spPr>
      </p:pic>
      <p:pic>
        <p:nvPicPr>
          <p:cNvPr id="319" name="Picture 3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47310" y="854671"/>
            <a:ext cx="163181" cy="163181"/>
          </a:xfrm>
          <a:prstGeom prst="rect">
            <a:avLst/>
          </a:prstGeom>
        </p:spPr>
      </p:pic>
      <p:sp>
        <p:nvSpPr>
          <p:cNvPr id="320" name="Rectangle 319"/>
          <p:cNvSpPr/>
          <p:nvPr/>
        </p:nvSpPr>
        <p:spPr>
          <a:xfrm>
            <a:off x="-3814212" y="936261"/>
            <a:ext cx="702586" cy="407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smtClean="0">
                <a:solidFill>
                  <a:srgbClr val="79AEA4"/>
                </a:solidFill>
              </a:rPr>
              <a:t>9:41</a:t>
            </a:r>
            <a:endParaRPr lang="en-US" sz="1000" b="1">
              <a:solidFill>
                <a:srgbClr val="79AEA4"/>
              </a:solidFill>
            </a:endParaRPr>
          </a:p>
        </p:txBody>
      </p:sp>
      <p:pic>
        <p:nvPicPr>
          <p:cNvPr id="321" name="Picture 32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04346" y="854671"/>
            <a:ext cx="163181" cy="163181"/>
          </a:xfrm>
          <a:prstGeom prst="rect">
            <a:avLst/>
          </a:prstGeom>
        </p:spPr>
      </p:pic>
      <p:pic>
        <p:nvPicPr>
          <p:cNvPr id="322" name="Picture 32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64581" y="861470"/>
            <a:ext cx="163181" cy="163181"/>
          </a:xfrm>
          <a:prstGeom prst="rect">
            <a:avLst/>
          </a:prstGeom>
        </p:spPr>
      </p:pic>
      <p:sp>
        <p:nvSpPr>
          <p:cNvPr id="323" name="Rounded Rectangle 322"/>
          <p:cNvSpPr/>
          <p:nvPr/>
        </p:nvSpPr>
        <p:spPr>
          <a:xfrm>
            <a:off x="-3222756" y="3157579"/>
            <a:ext cx="1011654" cy="1011654"/>
          </a:xfrm>
          <a:prstGeom prst="roundRect">
            <a:avLst/>
          </a:prstGeom>
          <a:noFill/>
          <a:ln w="28575">
            <a:solidFill>
              <a:srgbClr val="F9A16B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4" name="Picture 32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84701" y="3295634"/>
            <a:ext cx="735543" cy="735543"/>
          </a:xfrm>
          <a:prstGeom prst="rect">
            <a:avLst/>
          </a:prstGeom>
        </p:spPr>
      </p:pic>
      <p:grpSp>
        <p:nvGrpSpPr>
          <p:cNvPr id="25" name="Group 24"/>
          <p:cNvGrpSpPr/>
          <p:nvPr/>
        </p:nvGrpSpPr>
        <p:grpSpPr>
          <a:xfrm>
            <a:off x="-3222756" y="1878937"/>
            <a:ext cx="1011654" cy="1011654"/>
            <a:chOff x="-3318006" y="1878937"/>
            <a:chExt cx="1011654" cy="1011654"/>
          </a:xfrm>
        </p:grpSpPr>
        <p:sp>
          <p:nvSpPr>
            <p:cNvPr id="325" name="Rounded Rectangle 324"/>
            <p:cNvSpPr/>
            <p:nvPr/>
          </p:nvSpPr>
          <p:spPr>
            <a:xfrm>
              <a:off x="-3318006" y="1878937"/>
              <a:ext cx="1011654" cy="1011654"/>
            </a:xfrm>
            <a:prstGeom prst="roundRect">
              <a:avLst/>
            </a:prstGeom>
            <a:solidFill>
              <a:srgbClr val="FAB5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26" name="Picture 325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546182" y="2668442"/>
              <a:ext cx="126444" cy="134602"/>
            </a:xfrm>
            <a:prstGeom prst="rect">
              <a:avLst/>
            </a:prstGeom>
          </p:spPr>
        </p:pic>
        <p:sp>
          <p:nvSpPr>
            <p:cNvPr id="327" name="TextBox 326"/>
            <p:cNvSpPr txBox="1"/>
            <p:nvPr/>
          </p:nvSpPr>
          <p:spPr>
            <a:xfrm>
              <a:off x="-3318006" y="2100233"/>
              <a:ext cx="89826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vi-VN" sz="80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Roboto Medium" panose="02000000000000000000" pitchFamily="2" charset="0"/>
                  <a:ea typeface="Roboto Medium" panose="02000000000000000000" pitchFamily="2" charset="0"/>
                </a:rPr>
                <a:t>SmartHub-B..</a:t>
              </a:r>
              <a:endParaRPr lang="en-US" sz="800">
                <a:solidFill>
                  <a:schemeClr val="tx1">
                    <a:lumMod val="95000"/>
                    <a:lumOff val="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</a:endParaRPr>
            </a:p>
          </p:txBody>
        </p:sp>
        <p:sp>
          <p:nvSpPr>
            <p:cNvPr id="328" name="TextBox 327"/>
            <p:cNvSpPr txBox="1"/>
            <p:nvPr/>
          </p:nvSpPr>
          <p:spPr>
            <a:xfrm>
              <a:off x="-3318006" y="2276249"/>
              <a:ext cx="771824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vi-VN" sz="600" smtClean="0">
                  <a:solidFill>
                    <a:srgbClr val="F16623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Connected</a:t>
              </a:r>
            </a:p>
          </p:txBody>
        </p:sp>
        <p:sp>
          <p:nvSpPr>
            <p:cNvPr id="329" name="TextBox 328"/>
            <p:cNvSpPr txBox="1"/>
            <p:nvPr/>
          </p:nvSpPr>
          <p:spPr>
            <a:xfrm>
              <a:off x="-3318006" y="2430871"/>
              <a:ext cx="7718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vi-VN" sz="1000" b="1" smtClean="0">
                  <a:latin typeface="Roboto" panose="02000000000000000000" pitchFamily="2" charset="0"/>
                  <a:ea typeface="Roboto" panose="02000000000000000000" pitchFamily="2" charset="0"/>
                </a:rPr>
                <a:t>10</a:t>
              </a:r>
              <a:r>
                <a:rPr lang="vi-VN" sz="600" smtClean="0">
                  <a:latin typeface="Roboto" panose="02000000000000000000" pitchFamily="2" charset="0"/>
                  <a:ea typeface="Roboto" panose="02000000000000000000" pitchFamily="2" charset="0"/>
                </a:rPr>
                <a:t> CR</a:t>
              </a:r>
              <a:endParaRPr lang="vi-VN" sz="1000" b="1" smtClean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330" name="Group 329"/>
          <p:cNvGrpSpPr/>
          <p:nvPr/>
        </p:nvGrpSpPr>
        <p:grpSpPr>
          <a:xfrm>
            <a:off x="-1926470" y="1878937"/>
            <a:ext cx="1011654" cy="1011654"/>
            <a:chOff x="931446" y="2057400"/>
            <a:chExt cx="1011654" cy="1011654"/>
          </a:xfrm>
        </p:grpSpPr>
        <p:sp>
          <p:nvSpPr>
            <p:cNvPr id="331" name="Rounded Rectangle 330"/>
            <p:cNvSpPr/>
            <p:nvPr/>
          </p:nvSpPr>
          <p:spPr>
            <a:xfrm>
              <a:off x="931446" y="2057400"/>
              <a:ext cx="1011654" cy="1011654"/>
            </a:xfrm>
            <a:prstGeom prst="roundRect">
              <a:avLst/>
            </a:prstGeom>
            <a:solidFill>
              <a:srgbClr val="FAB5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32" name="Picture 331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03270" y="2846905"/>
              <a:ext cx="126444" cy="134602"/>
            </a:xfrm>
            <a:prstGeom prst="rect">
              <a:avLst/>
            </a:prstGeom>
          </p:spPr>
        </p:pic>
        <p:sp>
          <p:nvSpPr>
            <p:cNvPr id="333" name="TextBox 332"/>
            <p:cNvSpPr txBox="1"/>
            <p:nvPr/>
          </p:nvSpPr>
          <p:spPr>
            <a:xfrm>
              <a:off x="931446" y="2278696"/>
              <a:ext cx="89826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vi-VN" sz="800" smtClean="0">
                  <a:latin typeface="Roboto Medium" panose="02000000000000000000" pitchFamily="2" charset="0"/>
                  <a:ea typeface="Roboto Medium" panose="02000000000000000000" pitchFamily="2" charset="0"/>
                </a:rPr>
                <a:t>MyHub</a:t>
              </a:r>
              <a:endParaRPr lang="en-US" sz="800">
                <a:latin typeface="Roboto Medium" panose="02000000000000000000" pitchFamily="2" charset="0"/>
                <a:ea typeface="Roboto Medium" panose="02000000000000000000" pitchFamily="2" charset="0"/>
              </a:endParaRPr>
            </a:p>
          </p:txBody>
        </p:sp>
        <p:sp>
          <p:nvSpPr>
            <p:cNvPr id="334" name="TextBox 333"/>
            <p:cNvSpPr txBox="1"/>
            <p:nvPr/>
          </p:nvSpPr>
          <p:spPr>
            <a:xfrm>
              <a:off x="931446" y="2454712"/>
              <a:ext cx="771824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vi-VN" sz="600" smtClean="0">
                  <a:solidFill>
                    <a:srgbClr val="F16623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Disconnected</a:t>
              </a:r>
            </a:p>
          </p:txBody>
        </p:sp>
        <p:sp>
          <p:nvSpPr>
            <p:cNvPr id="335" name="TextBox 334"/>
            <p:cNvSpPr txBox="1"/>
            <p:nvPr/>
          </p:nvSpPr>
          <p:spPr>
            <a:xfrm>
              <a:off x="931446" y="2609334"/>
              <a:ext cx="7718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vi-VN" sz="1000" b="1" smtClean="0">
                  <a:latin typeface="Roboto" panose="02000000000000000000" pitchFamily="2" charset="0"/>
                  <a:ea typeface="Roboto" panose="02000000000000000000" pitchFamily="2" charset="0"/>
                </a:rPr>
                <a:t>2</a:t>
              </a:r>
              <a:r>
                <a:rPr lang="vi-VN" sz="600" smtClean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 </a:t>
              </a:r>
              <a:r>
                <a:rPr lang="vi-VN" sz="600" smtClean="0">
                  <a:latin typeface="Roboto" panose="02000000000000000000" pitchFamily="2" charset="0"/>
                  <a:ea typeface="Roboto" panose="02000000000000000000" pitchFamily="2" charset="0"/>
                </a:rPr>
                <a:t>CR</a:t>
              </a:r>
              <a:endParaRPr lang="vi-VN" sz="1000" b="1" smtClean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pic>
        <p:nvPicPr>
          <p:cNvPr id="21" name="Picture 20"/>
          <p:cNvPicPr>
            <a:picLocks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66341" y="5923242"/>
            <a:ext cx="3191256" cy="585216"/>
          </a:xfrm>
          <a:prstGeom prst="rect">
            <a:avLst/>
          </a:prstGeom>
        </p:spPr>
      </p:pic>
      <p:pic>
        <p:nvPicPr>
          <p:cNvPr id="336" name="Picture 33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51947" y="1392432"/>
            <a:ext cx="258495" cy="64624"/>
          </a:xfrm>
          <a:prstGeom prst="rect">
            <a:avLst/>
          </a:prstGeom>
        </p:spPr>
      </p:pic>
      <p:pic>
        <p:nvPicPr>
          <p:cNvPr id="337" name="Picture 336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98340" y="1330049"/>
            <a:ext cx="257920" cy="182591"/>
          </a:xfrm>
          <a:prstGeom prst="rect">
            <a:avLst/>
          </a:prstGeom>
        </p:spPr>
      </p:pic>
      <p:pic>
        <p:nvPicPr>
          <p:cNvPr id="345" name="Picture 34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38965" y="5707065"/>
            <a:ext cx="537520" cy="537520"/>
          </a:xfrm>
          <a:prstGeom prst="rect">
            <a:avLst/>
          </a:prstGeom>
        </p:spPr>
      </p:pic>
      <p:sp>
        <p:nvSpPr>
          <p:cNvPr id="260" name="TextBox 259"/>
          <p:cNvSpPr txBox="1"/>
          <p:nvPr/>
        </p:nvSpPr>
        <p:spPr>
          <a:xfrm>
            <a:off x="-3632845" y="6207183"/>
            <a:ext cx="42672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700" smtClean="0">
                <a:solidFill>
                  <a:srgbClr val="F16623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Home</a:t>
            </a:r>
            <a:endParaRPr lang="en-US" sz="700">
              <a:solidFill>
                <a:srgbClr val="F16623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pic>
        <p:nvPicPr>
          <p:cNvPr id="261" name="Picture 260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97036" y="6052184"/>
            <a:ext cx="153309" cy="164592"/>
          </a:xfrm>
          <a:prstGeom prst="rect">
            <a:avLst/>
          </a:prstGeom>
          <a:noFill/>
        </p:spPr>
      </p:pic>
      <p:pic>
        <p:nvPicPr>
          <p:cNvPr id="262" name="Picture 261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56743" y="6052184"/>
            <a:ext cx="154715" cy="164592"/>
          </a:xfrm>
          <a:prstGeom prst="rect">
            <a:avLst/>
          </a:prstGeom>
        </p:spPr>
      </p:pic>
      <p:sp>
        <p:nvSpPr>
          <p:cNvPr id="263" name="TextBox 262"/>
          <p:cNvSpPr txBox="1"/>
          <p:nvPr/>
        </p:nvSpPr>
        <p:spPr>
          <a:xfrm>
            <a:off x="-1575741" y="6207183"/>
            <a:ext cx="39466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700" smtClean="0">
                <a:solidFill>
                  <a:srgbClr val="F16623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Hubs</a:t>
            </a:r>
            <a:endParaRPr lang="en-US" sz="700">
              <a:solidFill>
                <a:srgbClr val="F16623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264" name="Picture 263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01536" y="6052184"/>
            <a:ext cx="143853" cy="164592"/>
          </a:xfrm>
          <a:prstGeom prst="rect">
            <a:avLst/>
          </a:prstGeom>
        </p:spPr>
      </p:pic>
      <p:sp>
        <p:nvSpPr>
          <p:cNvPr id="272" name="TextBox 271"/>
          <p:cNvSpPr txBox="1"/>
          <p:nvPr/>
        </p:nvSpPr>
        <p:spPr>
          <a:xfrm>
            <a:off x="-2999504" y="6207183"/>
            <a:ext cx="540533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700" smtClean="0">
                <a:solidFill>
                  <a:srgbClr val="F16623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Remotes</a:t>
            </a:r>
            <a:endParaRPr lang="en-US" sz="700">
              <a:solidFill>
                <a:srgbClr val="F16623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73" name="TextBox 272"/>
          <p:cNvSpPr txBox="1"/>
          <p:nvPr/>
        </p:nvSpPr>
        <p:spPr>
          <a:xfrm>
            <a:off x="-865458" y="6207183"/>
            <a:ext cx="34015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700" smtClean="0">
                <a:solidFill>
                  <a:srgbClr val="F16623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Info</a:t>
            </a:r>
            <a:endParaRPr lang="en-US" sz="700">
              <a:solidFill>
                <a:srgbClr val="F16623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274" name="Picture 273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80001" y="6052184"/>
            <a:ext cx="166037" cy="164592"/>
          </a:xfrm>
          <a:prstGeom prst="rect">
            <a:avLst/>
          </a:prstGeom>
        </p:spPr>
      </p:pic>
      <p:pic>
        <p:nvPicPr>
          <p:cNvPr id="281" name="Picture 280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7030" y="5714074"/>
            <a:ext cx="537520" cy="537520"/>
          </a:xfrm>
          <a:prstGeom prst="rect">
            <a:avLst/>
          </a:prstGeom>
        </p:spPr>
      </p:pic>
      <p:sp>
        <p:nvSpPr>
          <p:cNvPr id="284" name="Rectangle 283"/>
          <p:cNvSpPr/>
          <p:nvPr/>
        </p:nvSpPr>
        <p:spPr>
          <a:xfrm>
            <a:off x="4811205" y="91620"/>
            <a:ext cx="457200" cy="457200"/>
          </a:xfrm>
          <a:prstGeom prst="rect">
            <a:avLst/>
          </a:prstGeom>
          <a:noFill/>
          <a:ln w="952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8" name="Rectangle 287"/>
          <p:cNvSpPr/>
          <p:nvPr/>
        </p:nvSpPr>
        <p:spPr>
          <a:xfrm>
            <a:off x="5487806" y="90114"/>
            <a:ext cx="457200" cy="457200"/>
          </a:xfrm>
          <a:prstGeom prst="rect">
            <a:avLst/>
          </a:prstGeom>
          <a:noFill/>
          <a:ln w="952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6" name="Rectangle 295"/>
          <p:cNvSpPr/>
          <p:nvPr/>
        </p:nvSpPr>
        <p:spPr>
          <a:xfrm>
            <a:off x="6143613" y="87479"/>
            <a:ext cx="457200" cy="457200"/>
          </a:xfrm>
          <a:prstGeom prst="rect">
            <a:avLst/>
          </a:prstGeom>
          <a:noFill/>
          <a:ln w="952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7" name="Rectangle 296"/>
          <p:cNvSpPr/>
          <p:nvPr/>
        </p:nvSpPr>
        <p:spPr>
          <a:xfrm>
            <a:off x="6831069" y="87930"/>
            <a:ext cx="457200" cy="457200"/>
          </a:xfrm>
          <a:prstGeom prst="rect">
            <a:avLst/>
          </a:prstGeom>
          <a:noFill/>
          <a:ln w="952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8" name="TextBox 297"/>
          <p:cNvSpPr txBox="1"/>
          <p:nvPr/>
        </p:nvSpPr>
        <p:spPr>
          <a:xfrm>
            <a:off x="4834140" y="386669"/>
            <a:ext cx="42672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700" smtClean="0">
                <a:solidFill>
                  <a:srgbClr val="F16623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Home</a:t>
            </a:r>
            <a:endParaRPr lang="en-US" sz="700">
              <a:solidFill>
                <a:srgbClr val="F16623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pic>
        <p:nvPicPr>
          <p:cNvPr id="341" name="Picture 340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2329" y="148634"/>
            <a:ext cx="170343" cy="182880"/>
          </a:xfrm>
          <a:prstGeom prst="rect">
            <a:avLst/>
          </a:prstGeom>
          <a:noFill/>
        </p:spPr>
      </p:pic>
      <p:pic>
        <p:nvPicPr>
          <p:cNvPr id="344" name="Picture 343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7969" y="148634"/>
            <a:ext cx="171906" cy="182880"/>
          </a:xfrm>
          <a:prstGeom prst="rect">
            <a:avLst/>
          </a:prstGeom>
        </p:spPr>
      </p:pic>
      <p:sp>
        <p:nvSpPr>
          <p:cNvPr id="348" name="TextBox 347"/>
          <p:cNvSpPr txBox="1"/>
          <p:nvPr/>
        </p:nvSpPr>
        <p:spPr>
          <a:xfrm>
            <a:off x="6186592" y="386669"/>
            <a:ext cx="39466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700" smtClean="0">
                <a:solidFill>
                  <a:srgbClr val="F16623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Hubs</a:t>
            </a:r>
            <a:endParaRPr lang="en-US" sz="700">
              <a:solidFill>
                <a:srgbClr val="F16623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350" name="Picture 349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0529" y="148634"/>
            <a:ext cx="159837" cy="182880"/>
          </a:xfrm>
          <a:prstGeom prst="rect">
            <a:avLst/>
          </a:prstGeom>
        </p:spPr>
      </p:pic>
      <p:sp>
        <p:nvSpPr>
          <p:cNvPr id="352" name="TextBox 351"/>
          <p:cNvSpPr txBox="1"/>
          <p:nvPr/>
        </p:nvSpPr>
        <p:spPr>
          <a:xfrm>
            <a:off x="5480181" y="386669"/>
            <a:ext cx="540533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700" smtClean="0">
                <a:solidFill>
                  <a:srgbClr val="F16623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Remotes</a:t>
            </a:r>
            <a:endParaRPr lang="en-US" sz="700">
              <a:solidFill>
                <a:srgbClr val="F16623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53" name="TextBox 352"/>
          <p:cNvSpPr txBox="1"/>
          <p:nvPr/>
        </p:nvSpPr>
        <p:spPr>
          <a:xfrm>
            <a:off x="6896875" y="386669"/>
            <a:ext cx="34015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700" smtClean="0">
                <a:solidFill>
                  <a:srgbClr val="F16623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Info</a:t>
            </a:r>
            <a:endParaRPr lang="en-US" sz="700">
              <a:solidFill>
                <a:srgbClr val="F16623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354" name="Picture 353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4711" y="148634"/>
            <a:ext cx="184486" cy="182880"/>
          </a:xfrm>
          <a:prstGeom prst="rect">
            <a:avLst/>
          </a:prstGeom>
        </p:spPr>
      </p:pic>
      <p:grpSp>
        <p:nvGrpSpPr>
          <p:cNvPr id="355" name="Group 354"/>
          <p:cNvGrpSpPr/>
          <p:nvPr/>
        </p:nvGrpSpPr>
        <p:grpSpPr>
          <a:xfrm>
            <a:off x="902325" y="1878937"/>
            <a:ext cx="1011654" cy="1011654"/>
            <a:chOff x="-3318006" y="1878937"/>
            <a:chExt cx="1011654" cy="1011654"/>
          </a:xfrm>
        </p:grpSpPr>
        <p:sp>
          <p:nvSpPr>
            <p:cNvPr id="356" name="Rounded Rectangle 355"/>
            <p:cNvSpPr/>
            <p:nvPr/>
          </p:nvSpPr>
          <p:spPr>
            <a:xfrm>
              <a:off x="-3318006" y="1878937"/>
              <a:ext cx="1011654" cy="1011654"/>
            </a:xfrm>
            <a:prstGeom prst="roundRect">
              <a:avLst/>
            </a:prstGeom>
            <a:solidFill>
              <a:srgbClr val="FAB5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57" name="Picture 356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546182" y="2668442"/>
              <a:ext cx="126444" cy="134602"/>
            </a:xfrm>
            <a:prstGeom prst="rect">
              <a:avLst/>
            </a:prstGeom>
          </p:spPr>
        </p:pic>
        <p:sp>
          <p:nvSpPr>
            <p:cNvPr id="358" name="TextBox 357"/>
            <p:cNvSpPr txBox="1"/>
            <p:nvPr/>
          </p:nvSpPr>
          <p:spPr>
            <a:xfrm>
              <a:off x="-3318006" y="2100233"/>
              <a:ext cx="89826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vi-VN" sz="80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Roboto Medium" panose="02000000000000000000" pitchFamily="2" charset="0"/>
                  <a:ea typeface="Roboto Medium" panose="02000000000000000000" pitchFamily="2" charset="0"/>
                </a:rPr>
                <a:t>SmartHub-B..</a:t>
              </a:r>
              <a:endParaRPr lang="en-US" sz="800">
                <a:solidFill>
                  <a:schemeClr val="tx1">
                    <a:lumMod val="95000"/>
                    <a:lumOff val="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</a:endParaRPr>
            </a:p>
          </p:txBody>
        </p:sp>
        <p:sp>
          <p:nvSpPr>
            <p:cNvPr id="359" name="TextBox 358"/>
            <p:cNvSpPr txBox="1"/>
            <p:nvPr/>
          </p:nvSpPr>
          <p:spPr>
            <a:xfrm>
              <a:off x="-3318006" y="2276249"/>
              <a:ext cx="771824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vi-VN" sz="600" smtClean="0">
                  <a:solidFill>
                    <a:srgbClr val="F16623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Connected</a:t>
              </a:r>
            </a:p>
          </p:txBody>
        </p:sp>
        <p:sp>
          <p:nvSpPr>
            <p:cNvPr id="360" name="TextBox 359"/>
            <p:cNvSpPr txBox="1"/>
            <p:nvPr/>
          </p:nvSpPr>
          <p:spPr>
            <a:xfrm>
              <a:off x="-3318006" y="2430871"/>
              <a:ext cx="7718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vi-VN" sz="1000" b="1" smtClean="0">
                  <a:latin typeface="Roboto" panose="02000000000000000000" pitchFamily="2" charset="0"/>
                  <a:ea typeface="Roboto" panose="02000000000000000000" pitchFamily="2" charset="0"/>
                </a:rPr>
                <a:t>10</a:t>
              </a:r>
              <a:r>
                <a:rPr lang="vi-VN" sz="600" smtClean="0">
                  <a:latin typeface="Roboto" panose="02000000000000000000" pitchFamily="2" charset="0"/>
                  <a:ea typeface="Roboto" panose="02000000000000000000" pitchFamily="2" charset="0"/>
                </a:rPr>
                <a:t> CR</a:t>
              </a:r>
              <a:endParaRPr lang="vi-VN" sz="1000" b="1" smtClean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361" name="Group 360"/>
          <p:cNvGrpSpPr/>
          <p:nvPr/>
        </p:nvGrpSpPr>
        <p:grpSpPr>
          <a:xfrm>
            <a:off x="2198611" y="1878937"/>
            <a:ext cx="1011654" cy="1011654"/>
            <a:chOff x="931446" y="2057400"/>
            <a:chExt cx="1011654" cy="1011654"/>
          </a:xfrm>
        </p:grpSpPr>
        <p:sp>
          <p:nvSpPr>
            <p:cNvPr id="362" name="Rounded Rectangle 361"/>
            <p:cNvSpPr/>
            <p:nvPr/>
          </p:nvSpPr>
          <p:spPr>
            <a:xfrm>
              <a:off x="931446" y="2057400"/>
              <a:ext cx="1011654" cy="1011654"/>
            </a:xfrm>
            <a:prstGeom prst="roundRect">
              <a:avLst/>
            </a:prstGeom>
            <a:solidFill>
              <a:srgbClr val="FAB5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63" name="Picture 362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03270" y="2846905"/>
              <a:ext cx="126444" cy="134602"/>
            </a:xfrm>
            <a:prstGeom prst="rect">
              <a:avLst/>
            </a:prstGeom>
          </p:spPr>
        </p:pic>
        <p:sp>
          <p:nvSpPr>
            <p:cNvPr id="364" name="TextBox 363"/>
            <p:cNvSpPr txBox="1"/>
            <p:nvPr/>
          </p:nvSpPr>
          <p:spPr>
            <a:xfrm>
              <a:off x="931446" y="2278696"/>
              <a:ext cx="89826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vi-VN" sz="800" smtClean="0">
                  <a:latin typeface="Roboto Medium" panose="02000000000000000000" pitchFamily="2" charset="0"/>
                  <a:ea typeface="Roboto Medium" panose="02000000000000000000" pitchFamily="2" charset="0"/>
                </a:rPr>
                <a:t>MyHub</a:t>
              </a:r>
              <a:endParaRPr lang="en-US" sz="800">
                <a:latin typeface="Roboto Medium" panose="02000000000000000000" pitchFamily="2" charset="0"/>
                <a:ea typeface="Roboto Medium" panose="02000000000000000000" pitchFamily="2" charset="0"/>
              </a:endParaRPr>
            </a:p>
          </p:txBody>
        </p:sp>
        <p:sp>
          <p:nvSpPr>
            <p:cNvPr id="365" name="TextBox 364"/>
            <p:cNvSpPr txBox="1"/>
            <p:nvPr/>
          </p:nvSpPr>
          <p:spPr>
            <a:xfrm>
              <a:off x="931446" y="2454712"/>
              <a:ext cx="771824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vi-VN" sz="600" smtClean="0">
                  <a:solidFill>
                    <a:srgbClr val="F16623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Disconnected</a:t>
              </a:r>
            </a:p>
          </p:txBody>
        </p:sp>
        <p:sp>
          <p:nvSpPr>
            <p:cNvPr id="366" name="TextBox 365"/>
            <p:cNvSpPr txBox="1"/>
            <p:nvPr/>
          </p:nvSpPr>
          <p:spPr>
            <a:xfrm>
              <a:off x="931446" y="2609334"/>
              <a:ext cx="7718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vi-VN" sz="1000" b="1" smtClean="0">
                  <a:latin typeface="Roboto" panose="02000000000000000000" pitchFamily="2" charset="0"/>
                  <a:ea typeface="Roboto" panose="02000000000000000000" pitchFamily="2" charset="0"/>
                </a:rPr>
                <a:t>2</a:t>
              </a:r>
              <a:r>
                <a:rPr lang="vi-VN" sz="600" smtClean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 </a:t>
              </a:r>
              <a:r>
                <a:rPr lang="vi-VN" sz="600" smtClean="0">
                  <a:latin typeface="Roboto" panose="02000000000000000000" pitchFamily="2" charset="0"/>
                  <a:ea typeface="Roboto" panose="02000000000000000000" pitchFamily="2" charset="0"/>
                </a:rPr>
                <a:t>CR</a:t>
              </a:r>
              <a:endParaRPr lang="vi-VN" sz="1000" b="1" smtClean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245" name="Group 244"/>
          <p:cNvGrpSpPr/>
          <p:nvPr/>
        </p:nvGrpSpPr>
        <p:grpSpPr>
          <a:xfrm>
            <a:off x="4938598" y="4249176"/>
            <a:ext cx="1477619" cy="1469222"/>
            <a:chOff x="6526607" y="4886593"/>
            <a:chExt cx="673355" cy="657939"/>
          </a:xfrm>
        </p:grpSpPr>
        <p:sp>
          <p:nvSpPr>
            <p:cNvPr id="240" name="Rectangle 239"/>
            <p:cNvSpPr/>
            <p:nvPr/>
          </p:nvSpPr>
          <p:spPr>
            <a:xfrm>
              <a:off x="6526830" y="5087332"/>
              <a:ext cx="457200" cy="457200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1" name="Straight Connector 240"/>
            <p:cNvCxnSpPr/>
            <p:nvPr/>
          </p:nvCxnSpPr>
          <p:spPr>
            <a:xfrm>
              <a:off x="6526607" y="4886593"/>
              <a:ext cx="0" cy="205519"/>
            </a:xfrm>
            <a:prstGeom prst="line">
              <a:avLst/>
            </a:prstGeom>
            <a:ln w="952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/>
            <p:nvPr/>
          </p:nvCxnSpPr>
          <p:spPr>
            <a:xfrm>
              <a:off x="6985635" y="4895147"/>
              <a:ext cx="0" cy="205519"/>
            </a:xfrm>
            <a:prstGeom prst="line">
              <a:avLst/>
            </a:prstGeom>
            <a:ln w="952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/>
          </p:nvCxnSpPr>
          <p:spPr>
            <a:xfrm>
              <a:off x="6993479" y="5087332"/>
              <a:ext cx="206483" cy="0"/>
            </a:xfrm>
            <a:prstGeom prst="line">
              <a:avLst/>
            </a:prstGeom>
            <a:ln w="952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/>
          </p:nvCxnSpPr>
          <p:spPr>
            <a:xfrm>
              <a:off x="6993479" y="5544532"/>
              <a:ext cx="206483" cy="0"/>
            </a:xfrm>
            <a:prstGeom prst="line">
              <a:avLst/>
            </a:prstGeom>
            <a:ln w="952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493725" y="6044893"/>
            <a:ext cx="3107545" cy="355054"/>
            <a:chOff x="-3575695" y="6204584"/>
            <a:chExt cx="3107545" cy="355054"/>
          </a:xfrm>
        </p:grpSpPr>
        <p:sp>
          <p:nvSpPr>
            <p:cNvPr id="203" name="TextBox 202"/>
            <p:cNvSpPr txBox="1"/>
            <p:nvPr/>
          </p:nvSpPr>
          <p:spPr>
            <a:xfrm>
              <a:off x="-3575695" y="6359583"/>
              <a:ext cx="426720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vi-VN" sz="700" smtClean="0">
                  <a:solidFill>
                    <a:srgbClr val="F16623"/>
                  </a:solidFill>
                  <a:latin typeface="Roboto Medium" panose="02000000000000000000" pitchFamily="2" charset="0"/>
                  <a:ea typeface="Roboto Medium" panose="02000000000000000000" pitchFamily="2" charset="0"/>
                </a:rPr>
                <a:t>Home</a:t>
              </a:r>
              <a:endParaRPr lang="en-US" sz="700">
                <a:solidFill>
                  <a:srgbClr val="F16623"/>
                </a:solidFill>
                <a:latin typeface="Roboto Medium" panose="02000000000000000000" pitchFamily="2" charset="0"/>
                <a:ea typeface="Roboto Medium" panose="02000000000000000000" pitchFamily="2" charset="0"/>
              </a:endParaRPr>
            </a:p>
          </p:txBody>
        </p:sp>
        <p:pic>
          <p:nvPicPr>
            <p:cNvPr id="204" name="Picture 203"/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439886" y="6204584"/>
              <a:ext cx="153309" cy="164592"/>
            </a:xfrm>
            <a:prstGeom prst="rect">
              <a:avLst/>
            </a:prstGeom>
            <a:noFill/>
          </p:spPr>
        </p:pic>
        <p:pic>
          <p:nvPicPr>
            <p:cNvPr id="210" name="Picture 209"/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399593" y="6204584"/>
              <a:ext cx="154715" cy="164592"/>
            </a:xfrm>
            <a:prstGeom prst="rect">
              <a:avLst/>
            </a:prstGeom>
          </p:spPr>
        </p:pic>
        <p:sp>
          <p:nvSpPr>
            <p:cNvPr id="211" name="TextBox 210"/>
            <p:cNvSpPr txBox="1"/>
            <p:nvPr/>
          </p:nvSpPr>
          <p:spPr>
            <a:xfrm>
              <a:off x="-1518591" y="6359583"/>
              <a:ext cx="394660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vi-VN" sz="700" smtClean="0">
                  <a:solidFill>
                    <a:srgbClr val="F16623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Hubs</a:t>
              </a:r>
              <a:endParaRPr lang="en-US" sz="700">
                <a:solidFill>
                  <a:srgbClr val="F16623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pic>
          <p:nvPicPr>
            <p:cNvPr id="212" name="Picture 211"/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731686" y="6204584"/>
              <a:ext cx="143853" cy="164592"/>
            </a:xfrm>
            <a:prstGeom prst="rect">
              <a:avLst/>
            </a:prstGeom>
          </p:spPr>
        </p:pic>
        <p:sp>
          <p:nvSpPr>
            <p:cNvPr id="213" name="TextBox 212"/>
            <p:cNvSpPr txBox="1"/>
            <p:nvPr/>
          </p:nvSpPr>
          <p:spPr>
            <a:xfrm>
              <a:off x="-2929654" y="6359583"/>
              <a:ext cx="540533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vi-VN" sz="700" smtClean="0">
                  <a:solidFill>
                    <a:srgbClr val="F16623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Remotes</a:t>
              </a:r>
              <a:endParaRPr lang="en-US" sz="700">
                <a:solidFill>
                  <a:srgbClr val="F16623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234" name="TextBox 233"/>
            <p:cNvSpPr txBox="1"/>
            <p:nvPr/>
          </p:nvSpPr>
          <p:spPr>
            <a:xfrm>
              <a:off x="-808308" y="6359583"/>
              <a:ext cx="340158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vi-VN" sz="700" smtClean="0">
                  <a:solidFill>
                    <a:srgbClr val="F16623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Info</a:t>
              </a:r>
              <a:endParaRPr lang="en-US" sz="700">
                <a:solidFill>
                  <a:srgbClr val="F16623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pic>
          <p:nvPicPr>
            <p:cNvPr id="235" name="Picture 234"/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722851" y="6204584"/>
              <a:ext cx="166037" cy="164592"/>
            </a:xfrm>
            <a:prstGeom prst="rect">
              <a:avLst/>
            </a:prstGeom>
          </p:spPr>
        </p:pic>
      </p:grpSp>
      <p:cxnSp>
        <p:nvCxnSpPr>
          <p:cNvPr id="259" name="Straight Connector 258"/>
          <p:cNvCxnSpPr/>
          <p:nvPr/>
        </p:nvCxnSpPr>
        <p:spPr>
          <a:xfrm flipV="1">
            <a:off x="488974" y="1072005"/>
            <a:ext cx="3952808" cy="10937"/>
          </a:xfrm>
          <a:prstGeom prst="line">
            <a:avLst/>
          </a:prstGeom>
          <a:ln w="952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Straight Connector 282"/>
          <p:cNvCxnSpPr/>
          <p:nvPr/>
        </p:nvCxnSpPr>
        <p:spPr>
          <a:xfrm flipV="1">
            <a:off x="488974" y="1488072"/>
            <a:ext cx="3952808" cy="10937"/>
          </a:xfrm>
          <a:prstGeom prst="line">
            <a:avLst/>
          </a:prstGeom>
          <a:ln w="952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8" name="Rectangle 337"/>
          <p:cNvSpPr/>
          <p:nvPr/>
        </p:nvSpPr>
        <p:spPr>
          <a:xfrm>
            <a:off x="3842347" y="1180189"/>
            <a:ext cx="41710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b="1" smtClean="0">
                <a:solidFill>
                  <a:schemeClr val="accent1">
                    <a:lumMod val="75000"/>
                  </a:schemeClr>
                </a:solidFill>
              </a:rPr>
              <a:t>0.076</a:t>
            </a:r>
          </a:p>
        </p:txBody>
      </p:sp>
      <p:grpSp>
        <p:nvGrpSpPr>
          <p:cNvPr id="339" name="Group 338"/>
          <p:cNvGrpSpPr/>
          <p:nvPr/>
        </p:nvGrpSpPr>
        <p:grpSpPr>
          <a:xfrm>
            <a:off x="3189300" y="1077732"/>
            <a:ext cx="411480" cy="411480"/>
            <a:chOff x="3135188" y="1077697"/>
            <a:chExt cx="411480" cy="411480"/>
          </a:xfrm>
        </p:grpSpPr>
        <p:pic>
          <p:nvPicPr>
            <p:cNvPr id="340" name="Picture 339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17766" y="1258216"/>
              <a:ext cx="256779" cy="64194"/>
            </a:xfrm>
            <a:prstGeom prst="rect">
              <a:avLst/>
            </a:prstGeom>
          </p:spPr>
        </p:pic>
        <p:sp>
          <p:nvSpPr>
            <p:cNvPr id="342" name="Rectangle 341"/>
            <p:cNvSpPr/>
            <p:nvPr/>
          </p:nvSpPr>
          <p:spPr>
            <a:xfrm>
              <a:off x="3135188" y="1077697"/>
              <a:ext cx="411480" cy="411480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43" name="Group 342"/>
          <p:cNvGrpSpPr/>
          <p:nvPr/>
        </p:nvGrpSpPr>
        <p:grpSpPr>
          <a:xfrm>
            <a:off x="564887" y="1077811"/>
            <a:ext cx="411480" cy="411480"/>
            <a:chOff x="680023" y="1077811"/>
            <a:chExt cx="411480" cy="411480"/>
          </a:xfrm>
        </p:grpSpPr>
        <p:pic>
          <p:nvPicPr>
            <p:cNvPr id="346" name="Picture 345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6803" y="1211729"/>
              <a:ext cx="257920" cy="182591"/>
            </a:xfrm>
            <a:prstGeom prst="rect">
              <a:avLst/>
            </a:prstGeom>
          </p:spPr>
        </p:pic>
        <p:sp>
          <p:nvSpPr>
            <p:cNvPr id="347" name="Rectangle 346"/>
            <p:cNvSpPr/>
            <p:nvPr/>
          </p:nvSpPr>
          <p:spPr>
            <a:xfrm>
              <a:off x="680023" y="1077811"/>
              <a:ext cx="411480" cy="411480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53867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6416</TotalTime>
  <Words>618</Words>
  <Application>Microsoft Office PowerPoint</Application>
  <PresentationFormat>Widescreen</PresentationFormat>
  <Paragraphs>207</Paragraphs>
  <Slides>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Arial</vt:lpstr>
      <vt:lpstr>Calibri</vt:lpstr>
      <vt:lpstr>Calibri Light</vt:lpstr>
      <vt:lpstr>inherit</vt:lpstr>
      <vt:lpstr>Roboto</vt:lpstr>
      <vt:lpstr>Roboto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ADMIN</cp:lastModifiedBy>
  <cp:revision>116</cp:revision>
  <dcterms:created xsi:type="dcterms:W3CDTF">2021-05-10T07:36:29Z</dcterms:created>
  <dcterms:modified xsi:type="dcterms:W3CDTF">2021-06-19T08:24:48Z</dcterms:modified>
</cp:coreProperties>
</file>